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38" r:id="rId1"/>
  </p:sldMasterIdLst>
  <p:notesMasterIdLst>
    <p:notesMasterId r:id="rId24"/>
  </p:notesMasterIdLst>
  <p:handoutMasterIdLst>
    <p:handoutMasterId r:id="rId25"/>
  </p:handoutMasterIdLst>
  <p:sldIdLst>
    <p:sldId id="359" r:id="rId2"/>
    <p:sldId id="408" r:id="rId3"/>
    <p:sldId id="384" r:id="rId4"/>
    <p:sldId id="386" r:id="rId5"/>
    <p:sldId id="387" r:id="rId6"/>
    <p:sldId id="388" r:id="rId7"/>
    <p:sldId id="409" r:id="rId8"/>
    <p:sldId id="382" r:id="rId9"/>
    <p:sldId id="410" r:id="rId10"/>
    <p:sldId id="389" r:id="rId11"/>
    <p:sldId id="391" r:id="rId12"/>
    <p:sldId id="392" r:id="rId13"/>
    <p:sldId id="393" r:id="rId14"/>
    <p:sldId id="394" r:id="rId15"/>
    <p:sldId id="395" r:id="rId16"/>
    <p:sldId id="396" r:id="rId17"/>
    <p:sldId id="407" r:id="rId18"/>
    <p:sldId id="398" r:id="rId19"/>
    <p:sldId id="401" r:id="rId20"/>
    <p:sldId id="406" r:id="rId21"/>
    <p:sldId id="399" r:id="rId22"/>
    <p:sldId id="402" r:id="rId2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66" autoAdjust="0"/>
    <p:restoredTop sz="93939" autoAdjust="0"/>
  </p:normalViewPr>
  <p:slideViewPr>
    <p:cSldViewPr snapToGrid="0">
      <p:cViewPr>
        <p:scale>
          <a:sx n="99" d="100"/>
          <a:sy n="99" d="100"/>
        </p:scale>
        <p:origin x="-528" y="-80"/>
      </p:cViewPr>
      <p:guideLst>
        <p:guide orient="horz" pos="993"/>
        <p:guide orient="horz" pos="3589"/>
        <p:guide orient="horz" pos="2144"/>
        <p:guide pos="2880"/>
        <p:guide pos="5198"/>
      </p:guideLst>
    </p:cSldViewPr>
  </p:slideViewPr>
  <p:outlineViewPr>
    <p:cViewPr>
      <p:scale>
        <a:sx n="33" d="100"/>
        <a:sy n="33" d="100"/>
      </p:scale>
      <p:origin x="344" y="76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maddison\Desktop\IDC%20CAGR%20market%20share%20chart%20Q2%20201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Market Trending – 3 Years</a:t>
            </a:r>
            <a:endParaRPr lang="en-US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'chart 2010-2013'!$C$15</c:f>
              <c:strCache>
                <c:ptCount val="1"/>
                <c:pt idx="0">
                  <c:v>CSCO</c:v>
                </c:pt>
              </c:strCache>
            </c:strRef>
          </c:tx>
          <c:spPr>
            <a:ln w="38100">
              <a:solidFill>
                <a:srgbClr val="00B050"/>
              </a:solidFill>
            </a:ln>
          </c:spPr>
          <c:marker>
            <c:symbol val="none"/>
          </c:marker>
          <c:cat>
            <c:strRef>
              <c:f>'chart 2010-2013'!$D$14:$G$14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Q2'13</c:v>
                </c:pt>
              </c:strCache>
            </c:strRef>
          </c:cat>
          <c:val>
            <c:numRef>
              <c:f>'chart 2010-2013'!$D$15:$G$15</c:f>
              <c:numCache>
                <c:formatCode>0%</c:formatCode>
                <c:ptCount val="4"/>
                <c:pt idx="0">
                  <c:v>0.197800640100392</c:v>
                </c:pt>
                <c:pt idx="1">
                  <c:v>0.176048343090207</c:v>
                </c:pt>
                <c:pt idx="2">
                  <c:v>0.165830060386674</c:v>
                </c:pt>
                <c:pt idx="3">
                  <c:v>0.162454104389605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'chart 2010-2013'!$C$16</c:f>
              <c:strCache>
                <c:ptCount val="1"/>
                <c:pt idx="0">
                  <c:v>CHKP</c:v>
                </c:pt>
              </c:strCache>
            </c:strRef>
          </c:tx>
          <c:spPr>
            <a:ln w="38100">
              <a:solidFill>
                <a:srgbClr val="FFC000"/>
              </a:solidFill>
            </a:ln>
          </c:spPr>
          <c:marker>
            <c:symbol val="none"/>
          </c:marker>
          <c:cat>
            <c:strRef>
              <c:f>'chart 2010-2013'!$D$14:$G$14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Q2'13</c:v>
                </c:pt>
              </c:strCache>
            </c:strRef>
          </c:cat>
          <c:val>
            <c:numRef>
              <c:f>'chart 2010-2013'!$D$16:$G$16</c:f>
              <c:numCache>
                <c:formatCode>0%</c:formatCode>
                <c:ptCount val="4"/>
                <c:pt idx="0">
                  <c:v>0.103817039177544</c:v>
                </c:pt>
                <c:pt idx="1">
                  <c:v>0.117542468382585</c:v>
                </c:pt>
                <c:pt idx="2">
                  <c:v>0.125842916717243</c:v>
                </c:pt>
                <c:pt idx="3">
                  <c:v>0.124526074155376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'chart 2010-2013'!$C$17</c:f>
              <c:strCache>
                <c:ptCount val="1"/>
                <c:pt idx="0">
                  <c:v>JNPR</c:v>
                </c:pt>
              </c:strCache>
            </c:strRef>
          </c:tx>
          <c:spPr>
            <a:ln w="38100">
              <a:solidFill>
                <a:schemeClr val="bg2">
                  <a:lumMod val="25000"/>
                </a:schemeClr>
              </a:solidFill>
            </a:ln>
          </c:spPr>
          <c:marker>
            <c:symbol val="none"/>
          </c:marker>
          <c:cat>
            <c:strRef>
              <c:f>'chart 2010-2013'!$D$14:$G$14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Q2'13</c:v>
                </c:pt>
              </c:strCache>
            </c:strRef>
          </c:cat>
          <c:val>
            <c:numRef>
              <c:f>'chart 2010-2013'!$D$17:$G$17</c:f>
              <c:numCache>
                <c:formatCode>0%</c:formatCode>
                <c:ptCount val="4"/>
                <c:pt idx="0">
                  <c:v>0.0934026163062281</c:v>
                </c:pt>
                <c:pt idx="1">
                  <c:v>0.082155047051351</c:v>
                </c:pt>
                <c:pt idx="2">
                  <c:v>0.0740772895433833</c:v>
                </c:pt>
                <c:pt idx="3">
                  <c:v>0.0545729551621403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'chart 2010-2013'!$C$18</c:f>
              <c:strCache>
                <c:ptCount val="1"/>
                <c:pt idx="0">
                  <c:v>FTNT</c:v>
                </c:pt>
              </c:strCache>
            </c:strRef>
          </c:tx>
          <c:spPr>
            <a:ln w="50800">
              <a:solidFill>
                <a:schemeClr val="accent1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strRef>
              <c:f>'chart 2010-2013'!$D$14:$G$14</c:f>
              <c:strCach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Q2'13</c:v>
                </c:pt>
              </c:strCache>
            </c:strRef>
          </c:cat>
          <c:val>
            <c:numRef>
              <c:f>'chart 2010-2013'!$D$18:$G$18</c:f>
              <c:numCache>
                <c:formatCode>0%</c:formatCode>
                <c:ptCount val="4"/>
                <c:pt idx="0">
                  <c:v>0.0435933629061133</c:v>
                </c:pt>
                <c:pt idx="1">
                  <c:v>0.0499068860111704</c:v>
                </c:pt>
                <c:pt idx="2">
                  <c:v>0.0576240426488421</c:v>
                </c:pt>
                <c:pt idx="3">
                  <c:v>0.0617401504161446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00947608"/>
        <c:axId val="2101136008"/>
      </c:lineChart>
      <c:catAx>
        <c:axId val="2100947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2101136008"/>
        <c:crosses val="autoZero"/>
        <c:auto val="1"/>
        <c:lblAlgn val="ctr"/>
        <c:lblOffset val="100"/>
        <c:noMultiLvlLbl val="0"/>
      </c:catAx>
      <c:valAx>
        <c:axId val="2101136008"/>
        <c:scaling>
          <c:orientation val="minMax"/>
          <c:max val="0.22"/>
          <c:min val="0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Market</a:t>
                </a:r>
                <a:r>
                  <a:rPr lang="en-US" baseline="0" dirty="0" smtClean="0"/>
                  <a:t> Share</a:t>
                </a:r>
                <a:endParaRPr lang="en-US" dirty="0"/>
              </a:p>
            </c:rich>
          </c:tx>
          <c:layout/>
          <c:overlay val="0"/>
        </c:title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210094760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 b="1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28788" y="600075"/>
            <a:ext cx="3494087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8125" y="3349625"/>
            <a:ext cx="6562725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428800-1055-497E-98BA-BCA4DFF3B756}" type="slidenum">
              <a:rPr lang="en-US" smtClean="0">
                <a:latin typeface="Arial" pitchFamily="-123" charset="0"/>
                <a:ea typeface="ＭＳ Ｐゴシック" pitchFamily="-123" charset="-128"/>
                <a:cs typeface="ＭＳ Ｐゴシック" pitchFamily="-123" charset="-128"/>
              </a:rPr>
              <a:pPr/>
              <a:t>3</a:t>
            </a:fld>
            <a:endParaRPr lang="en-US" dirty="0" smtClean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dirty="0" smtClean="0">
              <a:latin typeface="Arial" pitchFamily="-123" charset="0"/>
              <a:ea typeface="ＭＳ Ｐゴシック" pitchFamily="-123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0513" y="600075"/>
            <a:ext cx="6570662" cy="4927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C5812-6D2A-D84B-A6D3-A4969809318C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428800-1055-497E-98BA-BCA4DFF3B756}" type="slidenum">
              <a:rPr lang="en-US" smtClean="0">
                <a:latin typeface="Arial" pitchFamily="-123" charset="0"/>
                <a:ea typeface="ＭＳ Ｐゴシック" pitchFamily="-123" charset="-128"/>
                <a:cs typeface="ＭＳ Ｐゴシック" pitchFamily="-123" charset="-128"/>
              </a:rPr>
              <a:pPr/>
              <a:t>7</a:t>
            </a:fld>
            <a:endParaRPr lang="en-US" smtClean="0">
              <a:latin typeface="Arial" pitchFamily="-123" charset="0"/>
              <a:ea typeface="ＭＳ Ｐゴシック" pitchFamily="-123" charset="-128"/>
              <a:cs typeface="ＭＳ Ｐゴシック" pitchFamily="-123" charset="-128"/>
            </a:endParaRPr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smtClean="0">
              <a:latin typeface="Arial" pitchFamily="-123" charset="0"/>
              <a:ea typeface="ＭＳ Ｐゴシック" pitchFamily="-123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30175" indent="-230175">
              <a:buFont typeface="Calibri" pitchFamily="34" charset="0"/>
              <a:buAutoNum type="arabicPeriod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Fortinet’s approach was to create Unified Threat Management. The UTM solution, which tightly integrate many functions and point products together into a single platform. </a:t>
            </a:r>
          </a:p>
          <a:p>
            <a:pPr marL="230175" indent="-230175">
              <a:buFont typeface="Calibri" pitchFamily="34" charset="0"/>
              <a:buAutoNum type="arabicPeriod"/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marL="230175" indent="-230175">
              <a:buFont typeface="Calibri" pitchFamily="34" charset="0"/>
              <a:buAutoNum type="arabicPeriod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UTM is defined as a device that “Unifies” multiple security features, including firewall/VPN, Intrusion Detection/Prevention  and gateway antivirus, at a minimum, Fortinet offer s all these plus much more features.</a:t>
            </a:r>
          </a:p>
          <a:p>
            <a:pPr marL="230175" indent="-230175">
              <a:buFont typeface="Calibri" pitchFamily="34" charset="0"/>
              <a:buAutoNum type="arabicPeriod"/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marL="230175" indent="-230175">
              <a:buFont typeface="Calibri" pitchFamily="34" charset="0"/>
              <a:buAutoNum type="arabicPeriod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We also leverage our FortiASIC to accelerate performance, and utilize our FortiGuard Labs for real-time global update service,  this solution effectively protects our customers in today’s challenging network environment</a:t>
            </a:r>
          </a:p>
          <a:p>
            <a:pPr marL="230175" indent="-230175">
              <a:buFont typeface="Calibri" pitchFamily="34" charset="0"/>
              <a:buAutoNum type="arabicPeriod"/>
            </a:pPr>
            <a:endParaRPr lang="en-US" sz="800" dirty="0">
              <a:latin typeface="Arial" pitchFamily="34" charset="0"/>
              <a:ea typeface="ＭＳ Ｐゴシック" pitchFamily="34" charset="-12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461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135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DCFW-PPT-Title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1444" y="6527955"/>
            <a:ext cx="3083278" cy="153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rgbClr val="102A47"/>
                </a:solidFill>
                <a:latin typeface="Arial Narrow"/>
                <a:cs typeface="Arial Narrow"/>
              </a:rPr>
              <a:t>© Copyright 2013 Fortinet Inc. All rights reserved.</a:t>
            </a:r>
          </a:p>
        </p:txBody>
      </p:sp>
      <p:pic>
        <p:nvPicPr>
          <p:cNvPr id="2" name="Picture 1" descr="HPNS_Taglin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513" y="5939364"/>
            <a:ext cx="2757081" cy="182627"/>
          </a:xfrm>
          <a:prstGeom prst="rect">
            <a:avLst/>
          </a:prstGeom>
        </p:spPr>
      </p:pic>
      <p:pic>
        <p:nvPicPr>
          <p:cNvPr id="4" name="Picture 3" descr="HPNS_PPT-Title_1440x1080-v3a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65231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54316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pic>
        <p:nvPicPr>
          <p:cNvPr id="4" name="Picture 3" descr="HPNS_Tagline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724" y="6456286"/>
            <a:ext cx="2757081" cy="18262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1.png"/><Relationship Id="rId3" Type="http://schemas.openxmlformats.org/officeDocument/2006/relationships/image" Target="../media/image102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2.png"/><Relationship Id="rId12" Type="http://schemas.openxmlformats.org/officeDocument/2006/relationships/image" Target="../media/image113.png"/><Relationship Id="rId13" Type="http://schemas.openxmlformats.org/officeDocument/2006/relationships/image" Target="../media/image114.png"/><Relationship Id="rId14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106.png"/><Relationship Id="rId6" Type="http://schemas.openxmlformats.org/officeDocument/2006/relationships/image" Target="../media/image107.png"/><Relationship Id="rId7" Type="http://schemas.openxmlformats.org/officeDocument/2006/relationships/image" Target="../media/image108.png"/><Relationship Id="rId8" Type="http://schemas.openxmlformats.org/officeDocument/2006/relationships/image" Target="../media/image109.png"/><Relationship Id="rId9" Type="http://schemas.openxmlformats.org/officeDocument/2006/relationships/image" Target="../media/image110.png"/><Relationship Id="rId10" Type="http://schemas.openxmlformats.org/officeDocument/2006/relationships/image" Target="../media/image1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4" Type="http://schemas.openxmlformats.org/officeDocument/2006/relationships/image" Target="../media/image118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4" Type="http://schemas.openxmlformats.org/officeDocument/2006/relationships/image" Target="../media/image118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4" Type="http://schemas.openxmlformats.org/officeDocument/2006/relationships/hyperlink" Target="http://www3.gartner.com/RecognizedUser" TargetMode="External"/><Relationship Id="rId5" Type="http://schemas.openxmlformats.org/officeDocument/2006/relationships/image" Target="../media/image12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26.jpg"/><Relationship Id="rId3" Type="http://schemas.openxmlformats.org/officeDocument/2006/relationships/image" Target="../media/image127.png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6.png"/><Relationship Id="rId12" Type="http://schemas.openxmlformats.org/officeDocument/2006/relationships/image" Target="../media/image137.png"/><Relationship Id="rId13" Type="http://schemas.openxmlformats.org/officeDocument/2006/relationships/image" Target="../media/image138.jpeg"/><Relationship Id="rId14" Type="http://schemas.openxmlformats.org/officeDocument/2006/relationships/image" Target="../media/image139.png"/><Relationship Id="rId15" Type="http://schemas.openxmlformats.org/officeDocument/2006/relationships/image" Target="../media/image140.jpg"/><Relationship Id="rId16" Type="http://schemas.openxmlformats.org/officeDocument/2006/relationships/image" Target="../media/image141.png"/><Relationship Id="rId17" Type="http://schemas.openxmlformats.org/officeDocument/2006/relationships/image" Target="../media/image142.png"/><Relationship Id="rId18" Type="http://schemas.openxmlformats.org/officeDocument/2006/relationships/image" Target="../media/image143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8.gif"/><Relationship Id="rId4" Type="http://schemas.openxmlformats.org/officeDocument/2006/relationships/image" Target="../media/image129.png"/><Relationship Id="rId5" Type="http://schemas.openxmlformats.org/officeDocument/2006/relationships/image" Target="../media/image130.png"/><Relationship Id="rId6" Type="http://schemas.openxmlformats.org/officeDocument/2006/relationships/image" Target="../media/image131.png"/><Relationship Id="rId7" Type="http://schemas.openxmlformats.org/officeDocument/2006/relationships/image" Target="../media/image132.png"/><Relationship Id="rId8" Type="http://schemas.openxmlformats.org/officeDocument/2006/relationships/image" Target="../media/image133.png"/><Relationship Id="rId9" Type="http://schemas.openxmlformats.org/officeDocument/2006/relationships/image" Target="../media/image134.png"/><Relationship Id="rId10" Type="http://schemas.openxmlformats.org/officeDocument/2006/relationships/image" Target="../media/image13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4.png"/></Relationships>
</file>

<file path=ppt/slides/_rels/slide21.xml.rels><?xml version="1.0" encoding="UTF-8" standalone="yes"?>
<Relationships xmlns="http://schemas.openxmlformats.org/package/2006/relationships"><Relationship Id="rId20" Type="http://schemas.openxmlformats.org/officeDocument/2006/relationships/image" Target="../media/image164.png"/><Relationship Id="rId21" Type="http://schemas.openxmlformats.org/officeDocument/2006/relationships/image" Target="../media/image165.png"/><Relationship Id="rId22" Type="http://schemas.openxmlformats.org/officeDocument/2006/relationships/image" Target="../media/image166.png"/><Relationship Id="rId23" Type="http://schemas.openxmlformats.org/officeDocument/2006/relationships/image" Target="../media/image167.png"/><Relationship Id="rId24" Type="http://schemas.openxmlformats.org/officeDocument/2006/relationships/image" Target="../media/image168.png"/><Relationship Id="rId25" Type="http://schemas.openxmlformats.org/officeDocument/2006/relationships/image" Target="../media/image105.png"/><Relationship Id="rId26" Type="http://schemas.openxmlformats.org/officeDocument/2006/relationships/image" Target="../media/image169.png"/><Relationship Id="rId27" Type="http://schemas.openxmlformats.org/officeDocument/2006/relationships/image" Target="../media/image170.png"/><Relationship Id="rId28" Type="http://schemas.openxmlformats.org/officeDocument/2006/relationships/image" Target="../media/image171.png"/><Relationship Id="rId29" Type="http://schemas.openxmlformats.org/officeDocument/2006/relationships/image" Target="../media/image17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7.png"/><Relationship Id="rId4" Type="http://schemas.openxmlformats.org/officeDocument/2006/relationships/image" Target="../media/image148.png"/><Relationship Id="rId5" Type="http://schemas.openxmlformats.org/officeDocument/2006/relationships/image" Target="../media/image149.png"/><Relationship Id="rId30" Type="http://schemas.openxmlformats.org/officeDocument/2006/relationships/image" Target="../media/image173.png"/><Relationship Id="rId31" Type="http://schemas.openxmlformats.org/officeDocument/2006/relationships/image" Target="../media/image174.png"/><Relationship Id="rId32" Type="http://schemas.openxmlformats.org/officeDocument/2006/relationships/image" Target="../media/image175.png"/><Relationship Id="rId9" Type="http://schemas.openxmlformats.org/officeDocument/2006/relationships/image" Target="../media/image153.png"/><Relationship Id="rId6" Type="http://schemas.openxmlformats.org/officeDocument/2006/relationships/image" Target="../media/image150.png"/><Relationship Id="rId7" Type="http://schemas.openxmlformats.org/officeDocument/2006/relationships/image" Target="../media/image151.png"/><Relationship Id="rId8" Type="http://schemas.openxmlformats.org/officeDocument/2006/relationships/image" Target="../media/image152.png"/><Relationship Id="rId33" Type="http://schemas.openxmlformats.org/officeDocument/2006/relationships/image" Target="../media/image176.png"/><Relationship Id="rId34" Type="http://schemas.openxmlformats.org/officeDocument/2006/relationships/image" Target="../media/image177.png"/><Relationship Id="rId35" Type="http://schemas.openxmlformats.org/officeDocument/2006/relationships/image" Target="../media/image178.png"/><Relationship Id="rId10" Type="http://schemas.openxmlformats.org/officeDocument/2006/relationships/image" Target="../media/image154.png"/><Relationship Id="rId11" Type="http://schemas.openxmlformats.org/officeDocument/2006/relationships/image" Target="../media/image155.png"/><Relationship Id="rId12" Type="http://schemas.openxmlformats.org/officeDocument/2006/relationships/image" Target="../media/image156.png"/><Relationship Id="rId13" Type="http://schemas.openxmlformats.org/officeDocument/2006/relationships/image" Target="../media/image157.png"/><Relationship Id="rId14" Type="http://schemas.openxmlformats.org/officeDocument/2006/relationships/image" Target="../media/image158.png"/><Relationship Id="rId15" Type="http://schemas.openxmlformats.org/officeDocument/2006/relationships/image" Target="../media/image159.png"/><Relationship Id="rId16" Type="http://schemas.openxmlformats.org/officeDocument/2006/relationships/image" Target="../media/image160.png"/><Relationship Id="rId17" Type="http://schemas.openxmlformats.org/officeDocument/2006/relationships/image" Target="../media/image161.png"/><Relationship Id="rId18" Type="http://schemas.openxmlformats.org/officeDocument/2006/relationships/image" Target="../media/image162.png"/><Relationship Id="rId19" Type="http://schemas.openxmlformats.org/officeDocument/2006/relationships/image" Target="../media/image16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01" Type="http://schemas.openxmlformats.org/officeDocument/2006/relationships/image" Target="../media/image87.jpeg"/><Relationship Id="rId102" Type="http://schemas.openxmlformats.org/officeDocument/2006/relationships/image" Target="../media/image88.jpeg"/><Relationship Id="rId103" Type="http://schemas.openxmlformats.org/officeDocument/2006/relationships/image" Target="../media/image89.jpeg"/><Relationship Id="rId104" Type="http://schemas.openxmlformats.org/officeDocument/2006/relationships/image" Target="../media/image90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microsoft.com/office/2007/relationships/hdphoto" Target="../media/hdphoto2.wdp"/><Relationship Id="rId7" Type="http://schemas.microsoft.com/office/2007/relationships/hdphoto" Target="../media/hdphoto3.wdp"/><Relationship Id="rId8" Type="http://schemas.microsoft.com/office/2007/relationships/hdphoto" Target="../media/hdphoto4.wdp"/><Relationship Id="rId9" Type="http://schemas.openxmlformats.org/officeDocument/2006/relationships/image" Target="../media/image19.png"/><Relationship Id="rId10" Type="http://schemas.microsoft.com/office/2007/relationships/hdphoto" Target="../media/hdphoto5.wdp"/><Relationship Id="rId11" Type="http://schemas.microsoft.com/office/2007/relationships/hdphoto" Target="../media/hdphoto6.wdp"/><Relationship Id="rId12" Type="http://schemas.openxmlformats.org/officeDocument/2006/relationships/image" Target="../media/image20.png"/><Relationship Id="rId13" Type="http://schemas.openxmlformats.org/officeDocument/2006/relationships/image" Target="../media/image21.png"/><Relationship Id="rId14" Type="http://schemas.microsoft.com/office/2007/relationships/hdphoto" Target="../media/hdphoto7.wdp"/><Relationship Id="rId15" Type="http://schemas.microsoft.com/office/2007/relationships/hdphoto" Target="../media/hdphoto8.wdp"/><Relationship Id="rId16" Type="http://schemas.openxmlformats.org/officeDocument/2006/relationships/image" Target="../media/image22.png"/><Relationship Id="rId17" Type="http://schemas.openxmlformats.org/officeDocument/2006/relationships/image" Target="../media/image23.jpeg"/><Relationship Id="rId18" Type="http://schemas.openxmlformats.org/officeDocument/2006/relationships/image" Target="../media/image24.jpeg"/><Relationship Id="rId19" Type="http://schemas.openxmlformats.org/officeDocument/2006/relationships/image" Target="../media/image25.jpeg"/><Relationship Id="rId30" Type="http://schemas.openxmlformats.org/officeDocument/2006/relationships/image" Target="../media/image34.png"/><Relationship Id="rId31" Type="http://schemas.openxmlformats.org/officeDocument/2006/relationships/hyperlink" Target="http://www.polycom.com/home/1,1254,pw,00.html" TargetMode="External"/><Relationship Id="rId32" Type="http://schemas.openxmlformats.org/officeDocument/2006/relationships/image" Target="../media/image35.png"/><Relationship Id="rId33" Type="http://schemas.openxmlformats.org/officeDocument/2006/relationships/hyperlink" Target="http://www.telecomitalia.it/cgi-bin/tiportale/TIPortale/ep/start.do?tabId=0&amp;LANG=IT" TargetMode="External"/><Relationship Id="rId34" Type="http://schemas.openxmlformats.org/officeDocument/2006/relationships/image" Target="../media/image36.png"/><Relationship Id="rId35" Type="http://schemas.openxmlformats.org/officeDocument/2006/relationships/hyperlink" Target="http://www.metadesign.de/photos/komp_cd/VW_Logo_r.jpg" TargetMode="External"/><Relationship Id="rId36" Type="http://schemas.openxmlformats.org/officeDocument/2006/relationships/image" Target="../media/image37.jpeg"/><Relationship Id="rId37" Type="http://schemas.openxmlformats.org/officeDocument/2006/relationships/hyperlink" Target="http://images.google.com/imgres?imgurl=http://members.tripod.com/~robertpetzel/harley.gif&amp;imgrefurl=http://members.tripod.com/~queenbeanie/GIFS7.html&amp;h=140&amp;w=198&amp;sz=14&amp;tbnid=hf9oJEEq2bJ2QM:&amp;tbnh=70&amp;tbnw=99&amp;hl=en&amp;start=5&amp;prev=/images?q=Harley+Davidson+logo&amp;svnum=10&amp;hl=en&amp;lr=&amp;rls=GGLD,GGLD:2004-10,GGLD:en" TargetMode="External"/><Relationship Id="rId38" Type="http://schemas.openxmlformats.org/officeDocument/2006/relationships/image" Target="../media/image38.jpeg"/><Relationship Id="rId39" Type="http://schemas.openxmlformats.org/officeDocument/2006/relationships/hyperlink" Target="http://rds.yahoo.com/_ylt=A0Je5xc5RHFE4RgBsiSJzbkF;_ylu=X3oDMTBjb3ZrYjNkBHBvcwM0BHNlYwNzcg--/SIG=1e267hgfn/EXP=1148360121/**http:/images.search.yahoo.com/search/images/view?back=http://images.search.yahoo.com/search/images?ei=UTF-8&amp;fr=slv1-msgr&amp;p=US%20Army%20logo&amp;fr2=tab-web&amp;w=74&amp;h=98&amp;imgurl=www.eotechinc.com/images/army_logo.jpg&amp;rurl=http://www.eotechinc.com/&amp;size=25.7kB&amp;name=army_logo.jpg&amp;p=US+Army+logo&amp;type=jpeg&amp;no=4&amp;tt=2,587&amp;ei=UTF-8" TargetMode="External"/><Relationship Id="rId50" Type="http://schemas.openxmlformats.org/officeDocument/2006/relationships/image" Target="../media/image45.png"/><Relationship Id="rId51" Type="http://schemas.openxmlformats.org/officeDocument/2006/relationships/image" Target="../media/image46.png"/><Relationship Id="rId52" Type="http://schemas.openxmlformats.org/officeDocument/2006/relationships/image" Target="../media/image47.png"/><Relationship Id="rId53" Type="http://schemas.openxmlformats.org/officeDocument/2006/relationships/image" Target="../media/image48.png"/><Relationship Id="rId54" Type="http://schemas.openxmlformats.org/officeDocument/2006/relationships/image" Target="../media/image49.png"/><Relationship Id="rId55" Type="http://schemas.openxmlformats.org/officeDocument/2006/relationships/hyperlink" Target="http://moneycentral.msn.com/investor/home.asp" TargetMode="External"/><Relationship Id="rId56" Type="http://schemas.openxmlformats.org/officeDocument/2006/relationships/image" Target="../media/image50.png"/><Relationship Id="rId57" Type="http://schemas.openxmlformats.org/officeDocument/2006/relationships/image" Target="../media/image51.png"/><Relationship Id="rId58" Type="http://schemas.openxmlformats.org/officeDocument/2006/relationships/hyperlink" Target="http://images.google.com/imgres?imgurl=http://www.seachests.com/images/united-states-navy.gif&amp;imgrefurl=http://www.seachests.com/mall/logooptions.html&amp;h=191&amp;w=188&amp;sz=22&amp;tbnid=LQpLXa6zCM3DKM:&amp;tbnh=97&amp;tbnw=95&amp;hl=en&amp;start=12&amp;prev=/images?q=United+States+Navy&amp;svnum=10&amp;hl=en&amp;lr=&amp;sa=G" TargetMode="External"/><Relationship Id="rId59" Type="http://schemas.openxmlformats.org/officeDocument/2006/relationships/image" Target="../media/image52.jpeg"/><Relationship Id="rId70" Type="http://schemas.openxmlformats.org/officeDocument/2006/relationships/hyperlink" Target="https://www.dunkindonuts.com/Default.aspx" TargetMode="External"/><Relationship Id="rId71" Type="http://schemas.openxmlformats.org/officeDocument/2006/relationships/image" Target="../media/image58.png"/><Relationship Id="rId72" Type="http://schemas.openxmlformats.org/officeDocument/2006/relationships/image" Target="../media/image59.jpeg"/><Relationship Id="rId73" Type="http://schemas.openxmlformats.org/officeDocument/2006/relationships/image" Target="../media/image60.png"/><Relationship Id="rId74" Type="http://schemas.openxmlformats.org/officeDocument/2006/relationships/image" Target="../media/image61.png"/><Relationship Id="rId75" Type="http://schemas.openxmlformats.org/officeDocument/2006/relationships/image" Target="../media/image62.png"/><Relationship Id="rId76" Type="http://schemas.openxmlformats.org/officeDocument/2006/relationships/image" Target="../media/image63.png"/><Relationship Id="rId77" Type="http://schemas.openxmlformats.org/officeDocument/2006/relationships/image" Target="../media/image64.jpeg"/><Relationship Id="rId78" Type="http://schemas.openxmlformats.org/officeDocument/2006/relationships/image" Target="../media/image65.png"/><Relationship Id="rId79" Type="http://schemas.openxmlformats.org/officeDocument/2006/relationships/image" Target="../media/image66.png"/><Relationship Id="rId90" Type="http://schemas.openxmlformats.org/officeDocument/2006/relationships/image" Target="../media/image76.gif"/><Relationship Id="rId91" Type="http://schemas.openxmlformats.org/officeDocument/2006/relationships/image" Target="../media/image77.jpeg"/><Relationship Id="rId92" Type="http://schemas.openxmlformats.org/officeDocument/2006/relationships/image" Target="../media/image78.png"/><Relationship Id="rId93" Type="http://schemas.openxmlformats.org/officeDocument/2006/relationships/image" Target="../media/image79.gif"/><Relationship Id="rId94" Type="http://schemas.openxmlformats.org/officeDocument/2006/relationships/image" Target="../media/image80.jpeg"/><Relationship Id="rId95" Type="http://schemas.openxmlformats.org/officeDocument/2006/relationships/image" Target="../media/image81.png"/><Relationship Id="rId96" Type="http://schemas.openxmlformats.org/officeDocument/2006/relationships/image" Target="../media/image82.jpeg"/><Relationship Id="rId97" Type="http://schemas.openxmlformats.org/officeDocument/2006/relationships/image" Target="../media/image83.jpeg"/><Relationship Id="rId98" Type="http://schemas.openxmlformats.org/officeDocument/2006/relationships/image" Target="../media/image84.png"/><Relationship Id="rId99" Type="http://schemas.openxmlformats.org/officeDocument/2006/relationships/image" Target="../media/image85.png"/><Relationship Id="rId20" Type="http://schemas.openxmlformats.org/officeDocument/2006/relationships/hyperlink" Target="http://images.google.com/imgres?imgurl=http://debian.p-m-a.at/images/logo/unisys.jpg&amp;imgrefurl=http://www.p-m-a.at/content.php?open=159&amp;h=360&amp;w=576&amp;sz=17&amp;tbnid=tN95BUPWSxgJ:&amp;tbnh=82&amp;tbnw=132&amp;hl=en&amp;start=2&amp;prev=/images?q=unisys+logo&amp;svnum=10&amp;hl=en&amp;lr=&amp;newwindow=1" TargetMode="External"/><Relationship Id="rId21" Type="http://schemas.openxmlformats.org/officeDocument/2006/relationships/image" Target="../media/image26.jpeg"/><Relationship Id="rId22" Type="http://schemas.openxmlformats.org/officeDocument/2006/relationships/image" Target="../media/image27.png"/><Relationship Id="rId23" Type="http://schemas.openxmlformats.org/officeDocument/2006/relationships/image" Target="../media/image28.png"/><Relationship Id="rId24" Type="http://schemas.openxmlformats.org/officeDocument/2006/relationships/image" Target="../media/image29.png"/><Relationship Id="rId25" Type="http://schemas.openxmlformats.org/officeDocument/2006/relationships/hyperlink" Target="http://images.google.com/imgres?imgurl=http://www.exitrealtyofnj.com/Image/dyn/Countrywide%20Financial%20Logo%20copy.jpg&amp;imgrefurl=http://www.exitrealtyofnj.com/html/rally2.aspx&amp;h=35&amp;w=218&amp;sz=13&amp;tbnid=dzeVgX2wjCAQJM:&amp;tbnh=16&amp;tbnw=102&amp;hl=en&amp;start=1&amp;prev=/images?q=Countrywide+Financial+logo&amp;svnum=10&amp;hl=en&amp;lr=&amp;rls=GGLD,GGLD:2004-10,GGLD:en" TargetMode="External"/><Relationship Id="rId26" Type="http://schemas.openxmlformats.org/officeDocument/2006/relationships/image" Target="../media/image30.jpeg"/><Relationship Id="rId27" Type="http://schemas.openxmlformats.org/officeDocument/2006/relationships/image" Target="../media/image31.jpeg"/><Relationship Id="rId28" Type="http://schemas.openxmlformats.org/officeDocument/2006/relationships/image" Target="../media/image32.png"/><Relationship Id="rId29" Type="http://schemas.openxmlformats.org/officeDocument/2006/relationships/image" Target="../media/image33.png"/><Relationship Id="rId40" Type="http://schemas.openxmlformats.org/officeDocument/2006/relationships/image" Target="../media/image39.jpeg"/><Relationship Id="rId41" Type="http://schemas.openxmlformats.org/officeDocument/2006/relationships/hyperlink" Target="http://rds.yahoo.com/_ylt=A0Je5qfO5ARFPw0B0xCJzbkF;_ylu=X3oDMTBjMHZkMjZyBHBvcwMxBHNlYwNzcg--/SIG=1g013bq58/EXP=1158035022/**http:/images.search.yahoo.com/search/images/view?back=http://images.search.yahoo.com/search/images?ei=UTF-8&amp;fr=slv8-msgr&amp;p=General%20Motors&amp;fr2=tab-web&amp;w=216&amp;h=216&amp;imgurl=www.autogazeta.com/n/200305/GMLogo.jpg&amp;rurl=http://www.ebabylone.com/infosearch.php?q=General_Motors&amp;size=6.2kB&amp;name=GMLogo.jpg&amp;p=General+Motors&amp;type=jpeg&amp;no=1&amp;tt=140,658&amp;oid=febe05c39cda0188&amp;ei=UTF-8" TargetMode="External"/><Relationship Id="rId42" Type="http://schemas.openxmlformats.org/officeDocument/2006/relationships/image" Target="../media/image40.jpeg"/><Relationship Id="rId43" Type="http://schemas.openxmlformats.org/officeDocument/2006/relationships/hyperlink" Target="http://images.search.yahoo.com/search/images/view?back=http://images.search.yahoo.com/search/images?ei=UTF-8&amp;fr=slv8-msgr&amp;p=Singtel&amp;fr2=tab-web&amp;w=1692&amp;h=721&amp;imgurl=apan.net/meetings/taipei2005/logo/Singtel.jpg&amp;rurl=http://apan.net/meetings/taipei2005&amp;size=153.0kB&amp;name=Singtel.jpg&amp;p=Singtel&amp;type=jpeg&amp;no=1&amp;tt=9,811&amp;oid=2f548d7f58837770&amp;ei=UTF-8" TargetMode="External"/><Relationship Id="rId44" Type="http://schemas.openxmlformats.org/officeDocument/2006/relationships/image" Target="../media/image41.jpeg"/><Relationship Id="rId45" Type="http://schemas.openxmlformats.org/officeDocument/2006/relationships/hyperlink" Target="http://images.google.com/imgres?imgurl=http://i96.photobucket.com/albums/l200/1deep_01/8823_espn_logo_150_12071.jpg&amp;imgrefurl=http://profile.myspace.com/index.cfm?fuseaction=user.viewprofile&amp;friendid=110536578&amp;h=150&amp;w=150&amp;sz=7&amp;hl=en&amp;start=10&amp;tbnid=H8HncxH0aTKDdM:&amp;tbnh=96&amp;tbnw=96&amp;prev=/images?q=ESPN+logo&amp;svnum=10&amp;hl=en&amp;rls=com.microsoft:*:IE-Address" TargetMode="External"/><Relationship Id="rId46" Type="http://schemas.openxmlformats.org/officeDocument/2006/relationships/image" Target="../media/image42.jpeg"/><Relationship Id="rId47" Type="http://schemas.openxmlformats.org/officeDocument/2006/relationships/hyperlink" Target="http://rds.yahoo.com/_ylt=A0Je5m2nQ3FEQnwBzSCJzbkF;_ylu=X3oDMTBjcDR2NTN2BHBvcwM2BHNlYwNzcg--/SIG=1fm2ib0d0/EXP=1148359975/**http:/images.search.yahoo.com/search/images/view?back=http://images.search.yahoo.com/search/images?p=samsung+logo&amp;ei=UTF-8&amp;fr=slv1-msgr&amp;x=wrt&amp;w=185&amp;h=125&amp;imgurl=www.worldview-software.com/info/norman/index_files/Samsung-Logo.jpeg&amp;rurl=http://www.worldview-software.com/info/norman&amp;size=6.1kB&amp;name=Samsung-Logo.jpeg&amp;p=samsung+logo&amp;type=jpeg&amp;no=6&amp;tt=37,261&amp;ei=UTF-8" TargetMode="External"/><Relationship Id="rId48" Type="http://schemas.openxmlformats.org/officeDocument/2006/relationships/image" Target="../media/image43.jpeg"/><Relationship Id="rId49" Type="http://schemas.openxmlformats.org/officeDocument/2006/relationships/image" Target="../media/image44.png"/><Relationship Id="rId60" Type="http://schemas.openxmlformats.org/officeDocument/2006/relationships/hyperlink" Target="http://www.globalcrossing.com/xml/index.xml" TargetMode="External"/><Relationship Id="rId61" Type="http://schemas.openxmlformats.org/officeDocument/2006/relationships/image" Target="../media/image53.png"/><Relationship Id="rId62" Type="http://schemas.openxmlformats.org/officeDocument/2006/relationships/hyperlink" Target="http://rds.yahoo.com/_ylt=A0Je5xcQRnFEJRkB5nmJzbkF;_ylu=X3oDMTBjZGM1ZGE1BHBvcwM1BHNlYwNzcg--/SIG=1f407a3pl/EXP=1148360592/**http:/images.search.yahoo.com/search/images/view?back=http://images.search.yahoo.com/search/images?ei=UTF-8&amp;fr=slv1-msgr&amp;p=burger%20king%20logo&amp;fr2=tab-web&amp;w=100&amp;h=100&amp;imgurl=www.hmshost.com/images/burgerkinglogo.jpg&amp;rurl=http://www.hmshost.com/fb/burgerking.php&amp;size=8.3kB&amp;name=burgerkinglogo.jpg&amp;p=burger+king+logo&amp;type=jpeg&amp;no=5&amp;tt=520&amp;ei=UTF-8" TargetMode="External"/><Relationship Id="rId63" Type="http://schemas.openxmlformats.org/officeDocument/2006/relationships/image" Target="../media/image54.jpeg"/><Relationship Id="rId64" Type="http://schemas.openxmlformats.org/officeDocument/2006/relationships/hyperlink" Target="http://rds.yahoo.com/_ylt=A9gnMiE4cghFSQ4BLaSJzbkF;_ylu=X3oDMTBjMzRvMDBnBHBvcwM5BHNlYwNzcg--/SIG=1gldaqdmt/EXP=1158267832/**http:/images.search.yahoo.com/search/images/view?back=http://images.search.yahoo.com/search/images?p=NIntendo+logo&amp;ei=UTF-8&amp;fr=yfp-t-500&amp;x=wrt&amp;w=450&amp;h=156&amp;imgurl=www.cf-network.com/cfan/IMG/jpg/nintendo_logo.jpg&amp;rurl=http://www.cf-network.com/cfan/breve_cfan.php3?id_breve=11544&amp;size=19.3kB&amp;name=nintendo_logo.jpg&amp;p=NIntendo+logo&amp;type=jpeg&amp;no=9&amp;tt=19,553&amp;oid=1bc85824d4dc005e&amp;ei=UTF-8" TargetMode="External"/><Relationship Id="rId65" Type="http://schemas.openxmlformats.org/officeDocument/2006/relationships/image" Target="../media/image55.jpeg"/><Relationship Id="rId66" Type="http://schemas.openxmlformats.org/officeDocument/2006/relationships/hyperlink" Target="http://images.google.com/imgres?imgurl=http://news.softpedia.com/images/news2/Orange-Business-Services-Expands-Business-Everywhere-in-the-US-by-Partnering-with-T-Mobile-HotSpot-2.jpg&amp;imgrefurl=http://news.softpedia.com/news/Orange-Business-Services-Expands-Business-Everywhere-in-the-US-by-Partnering-with-T-Mobile-HotSpot-28492.shtml&amp;h=220&amp;w=220&amp;sz=4&amp;hl=en&amp;start=3&amp;tbnid=iUcv46t7VxtZxM:&amp;tbnh=107&amp;tbnw=107&amp;prev=/images?q=Orange+Business+Services&amp;svnum=10&amp;hl=en&amp;lr=" TargetMode="External"/><Relationship Id="rId67" Type="http://schemas.openxmlformats.org/officeDocument/2006/relationships/image" Target="../media/image56.jpeg"/><Relationship Id="rId68" Type="http://schemas.openxmlformats.org/officeDocument/2006/relationships/hyperlink" Target="http://images.google.com/imgres?imgurl=http://media.monster.com/xchartercomx/joblogo.gif&amp;imgrefurl=http://company.monster.com/chartercom/&amp;h=144&amp;w=207&amp;sz=8&amp;hl=en&amp;start=4&amp;tbnid=VpWQPfmiG6MnqM:&amp;tbnh=73&amp;tbnw=105&amp;prev=/images?q=Charter+Communications&amp;svnum=10&amp;hl=en&amp;rls=com.microsoft:*:IE-Address&amp;sa=N" TargetMode="External"/><Relationship Id="rId69" Type="http://schemas.openxmlformats.org/officeDocument/2006/relationships/image" Target="../media/image57.jpeg"/><Relationship Id="rId100" Type="http://schemas.openxmlformats.org/officeDocument/2006/relationships/image" Target="../media/image86.jpeg"/><Relationship Id="rId80" Type="http://schemas.openxmlformats.org/officeDocument/2006/relationships/image" Target="../media/image67.png"/><Relationship Id="rId81" Type="http://schemas.openxmlformats.org/officeDocument/2006/relationships/image" Target="../media/image68.jpeg"/><Relationship Id="rId82" Type="http://schemas.openxmlformats.org/officeDocument/2006/relationships/hyperlink" Target="http://www.google.com/imgres?imgurl=http://tech4teens.files.wordpress.com/2009/04/sprint-logo.jpg&amp;imgrefurl=http://teentechblog.com/2009/04/24/6-new-and-upcoming-sprint-phones/&amp;h=1021&amp;w=2052&amp;sz=77&amp;tbnid=Ogvgmy0giqF8EM:&amp;tbnh=75&amp;tbnw=150&amp;prev=/images?q=sprint+logo&amp;usg=__EJ3jMVVpkvfTs1u9wRwc6m_9nSU=&amp;ei=UrtCSu2SG4KyswO7gpDMDw&amp;sa=X&amp;oi=image_result&amp;resnum=1&amp;ct=image" TargetMode="External"/><Relationship Id="rId83" Type="http://schemas.openxmlformats.org/officeDocument/2006/relationships/image" Target="../media/image69.jpeg"/><Relationship Id="rId84" Type="http://schemas.openxmlformats.org/officeDocument/2006/relationships/image" Target="../media/image70.jpeg"/><Relationship Id="rId85" Type="http://schemas.openxmlformats.org/officeDocument/2006/relationships/image" Target="../media/image71.png"/><Relationship Id="rId86" Type="http://schemas.openxmlformats.org/officeDocument/2006/relationships/image" Target="../media/image72.jpeg"/><Relationship Id="rId87" Type="http://schemas.openxmlformats.org/officeDocument/2006/relationships/image" Target="../media/image73.png"/><Relationship Id="rId88" Type="http://schemas.openxmlformats.org/officeDocument/2006/relationships/image" Target="../media/image74.jpeg"/><Relationship Id="rId89" Type="http://schemas.openxmlformats.org/officeDocument/2006/relationships/image" Target="../media/image75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Fortinet Corporate Overview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90919" y="3427140"/>
            <a:ext cx="7999509" cy="834011"/>
          </a:xfrm>
        </p:spPr>
        <p:txBody>
          <a:bodyPr/>
          <a:lstStyle/>
          <a:p>
            <a:r>
              <a:rPr lang="en-US" dirty="0" smtClean="0"/>
              <a:t>Fourth Quarter, 2013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Rounded Rectangle 636"/>
          <p:cNvSpPr/>
          <p:nvPr/>
        </p:nvSpPr>
        <p:spPr bwMode="auto">
          <a:xfrm>
            <a:off x="152400" y="1295400"/>
            <a:ext cx="8686800" cy="48768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71" name="Rounded Rectangle 370"/>
          <p:cNvSpPr/>
          <p:nvPr/>
        </p:nvSpPr>
        <p:spPr bwMode="auto">
          <a:xfrm>
            <a:off x="609600" y="1371600"/>
            <a:ext cx="2743200" cy="4572000"/>
          </a:xfrm>
          <a:prstGeom prst="round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34" name="Oval 633"/>
          <p:cNvSpPr/>
          <p:nvPr/>
        </p:nvSpPr>
        <p:spPr bwMode="auto">
          <a:xfrm>
            <a:off x="914400" y="2895600"/>
            <a:ext cx="2133600" cy="2590800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70" name="Rounded Rectangle 369"/>
          <p:cNvSpPr/>
          <p:nvPr/>
        </p:nvSpPr>
        <p:spPr bwMode="auto">
          <a:xfrm>
            <a:off x="3886200" y="1371600"/>
            <a:ext cx="4800600" cy="4572000"/>
          </a:xfrm>
          <a:prstGeom prst="round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33" name="Oval 632"/>
          <p:cNvSpPr/>
          <p:nvPr/>
        </p:nvSpPr>
        <p:spPr bwMode="auto">
          <a:xfrm>
            <a:off x="4724400" y="3048000"/>
            <a:ext cx="3200400" cy="268627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Fortinet Advantage: </a:t>
            </a:r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83" name="Ellipse 810"/>
          <p:cNvSpPr/>
          <p:nvPr/>
        </p:nvSpPr>
        <p:spPr bwMode="gray">
          <a:xfrm>
            <a:off x="5490672" y="1835383"/>
            <a:ext cx="1582816" cy="1568911"/>
          </a:xfrm>
          <a:prstGeom prst="ellipse">
            <a:avLst/>
          </a:prstGeom>
          <a:gradFill>
            <a:gsLst>
              <a:gs pos="0">
                <a:srgbClr val="404040"/>
              </a:gs>
              <a:gs pos="100000">
                <a:srgbClr val="262626"/>
              </a:gs>
            </a:gsLst>
            <a:lin ang="5400000" scaled="0"/>
          </a:gradFill>
          <a:ln w="12700">
            <a:noFill/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84" name="Freeform 6"/>
          <p:cNvSpPr>
            <a:spLocks/>
          </p:cNvSpPr>
          <p:nvPr/>
        </p:nvSpPr>
        <p:spPr bwMode="gray">
          <a:xfrm>
            <a:off x="6280268" y="1976500"/>
            <a:ext cx="11024" cy="136592"/>
          </a:xfrm>
          <a:custGeom>
            <a:avLst/>
            <a:gdLst/>
            <a:ahLst/>
            <a:cxnLst>
              <a:cxn ang="0">
                <a:pos x="1" y="74"/>
              </a:cxn>
              <a:cxn ang="0">
                <a:pos x="6" y="74"/>
              </a:cxn>
              <a:cxn ang="0">
                <a:pos x="6" y="0"/>
              </a:cxn>
              <a:cxn ang="0">
                <a:pos x="1" y="0"/>
              </a:cxn>
              <a:cxn ang="0">
                <a:pos x="0" y="0"/>
              </a:cxn>
              <a:cxn ang="0">
                <a:pos x="0" y="74"/>
              </a:cxn>
              <a:cxn ang="0">
                <a:pos x="1" y="74"/>
              </a:cxn>
            </a:cxnLst>
            <a:rect l="0" t="0" r="r" b="b"/>
            <a:pathLst>
              <a:path w="6" h="74">
                <a:moveTo>
                  <a:pt x="1" y="74"/>
                </a:moveTo>
                <a:cubicBezTo>
                  <a:pt x="3" y="74"/>
                  <a:pt x="4" y="74"/>
                  <a:pt x="6" y="74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1" y="74"/>
                  <a:pt x="1" y="7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5" name="Freeform 7"/>
          <p:cNvSpPr>
            <a:spLocks/>
          </p:cNvSpPr>
          <p:nvPr/>
        </p:nvSpPr>
        <p:spPr bwMode="gray">
          <a:xfrm>
            <a:off x="6212744" y="1977865"/>
            <a:ext cx="26183" cy="139324"/>
          </a:xfrm>
          <a:custGeom>
            <a:avLst/>
            <a:gdLst/>
            <a:ahLst/>
            <a:cxnLst>
              <a:cxn ang="0">
                <a:pos x="14" y="74"/>
              </a:cxn>
              <a:cxn ang="0">
                <a:pos x="6" y="0"/>
              </a:cxn>
              <a:cxn ang="0">
                <a:pos x="0" y="1"/>
              </a:cxn>
              <a:cxn ang="0">
                <a:pos x="8" y="75"/>
              </a:cxn>
              <a:cxn ang="0">
                <a:pos x="14" y="74"/>
              </a:cxn>
            </a:cxnLst>
            <a:rect l="0" t="0" r="r" b="b"/>
            <a:pathLst>
              <a:path w="14" h="75">
                <a:moveTo>
                  <a:pt x="14" y="74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1"/>
                </a:cubicBezTo>
                <a:cubicBezTo>
                  <a:pt x="8" y="75"/>
                  <a:pt x="8" y="75"/>
                  <a:pt x="8" y="75"/>
                </a:cubicBezTo>
                <a:cubicBezTo>
                  <a:pt x="10" y="74"/>
                  <a:pt x="12" y="74"/>
                  <a:pt x="14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6" name="Freeform 8"/>
          <p:cNvSpPr>
            <a:spLocks/>
          </p:cNvSpPr>
          <p:nvPr/>
        </p:nvSpPr>
        <p:spPr bwMode="gray">
          <a:xfrm>
            <a:off x="6146599" y="1987426"/>
            <a:ext cx="39963" cy="136592"/>
          </a:xfrm>
          <a:custGeom>
            <a:avLst/>
            <a:gdLst/>
            <a:ahLst/>
            <a:cxnLst>
              <a:cxn ang="0">
                <a:pos x="21" y="73"/>
              </a:cxn>
              <a:cxn ang="0">
                <a:pos x="6" y="0"/>
              </a:cxn>
              <a:cxn ang="0">
                <a:pos x="0" y="2"/>
              </a:cxn>
              <a:cxn ang="0">
                <a:pos x="15" y="74"/>
              </a:cxn>
              <a:cxn ang="0">
                <a:pos x="21" y="73"/>
              </a:cxn>
            </a:cxnLst>
            <a:rect l="0" t="0" r="r" b="b"/>
            <a:pathLst>
              <a:path w="21" h="74">
                <a:moveTo>
                  <a:pt x="21" y="73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ubicBezTo>
                  <a:pt x="15" y="74"/>
                  <a:pt x="15" y="74"/>
                  <a:pt x="15" y="74"/>
                </a:cubicBezTo>
                <a:cubicBezTo>
                  <a:pt x="17" y="74"/>
                  <a:pt x="19" y="73"/>
                  <a:pt x="21" y="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7" name="Freeform 9"/>
          <p:cNvSpPr>
            <a:spLocks/>
          </p:cNvSpPr>
          <p:nvPr/>
        </p:nvSpPr>
        <p:spPr bwMode="gray">
          <a:xfrm>
            <a:off x="6081832" y="2003817"/>
            <a:ext cx="52365" cy="133860"/>
          </a:xfrm>
          <a:custGeom>
            <a:avLst/>
            <a:gdLst/>
            <a:ahLst/>
            <a:cxnLst>
              <a:cxn ang="0">
                <a:pos x="28" y="70"/>
              </a:cxn>
              <a:cxn ang="0">
                <a:pos x="6" y="0"/>
              </a:cxn>
              <a:cxn ang="0">
                <a:pos x="0" y="2"/>
              </a:cxn>
              <a:cxn ang="0">
                <a:pos x="23" y="72"/>
              </a:cxn>
              <a:cxn ang="0">
                <a:pos x="28" y="70"/>
              </a:cxn>
            </a:cxnLst>
            <a:rect l="0" t="0" r="r" b="b"/>
            <a:pathLst>
              <a:path w="28" h="72">
                <a:moveTo>
                  <a:pt x="28" y="70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ubicBezTo>
                  <a:pt x="23" y="72"/>
                  <a:pt x="23" y="72"/>
                  <a:pt x="23" y="72"/>
                </a:cubicBezTo>
                <a:cubicBezTo>
                  <a:pt x="25" y="72"/>
                  <a:pt x="26" y="71"/>
                  <a:pt x="28" y="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8" name="Freeform 10"/>
          <p:cNvSpPr>
            <a:spLocks/>
          </p:cNvSpPr>
          <p:nvPr/>
        </p:nvSpPr>
        <p:spPr bwMode="gray">
          <a:xfrm>
            <a:off x="6017064" y="2025672"/>
            <a:ext cx="67524" cy="129762"/>
          </a:xfrm>
          <a:custGeom>
            <a:avLst/>
            <a:gdLst/>
            <a:ahLst/>
            <a:cxnLst>
              <a:cxn ang="0">
                <a:pos x="36" y="68"/>
              </a:cxn>
              <a:cxn ang="0">
                <a:pos x="6" y="0"/>
              </a:cxn>
              <a:cxn ang="0">
                <a:pos x="0" y="3"/>
              </a:cxn>
              <a:cxn ang="0">
                <a:pos x="30" y="70"/>
              </a:cxn>
              <a:cxn ang="0">
                <a:pos x="36" y="68"/>
              </a:cxn>
            </a:cxnLst>
            <a:rect l="0" t="0" r="r" b="b"/>
            <a:pathLst>
              <a:path w="36" h="70">
                <a:moveTo>
                  <a:pt x="36" y="68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ubicBezTo>
                  <a:pt x="30" y="70"/>
                  <a:pt x="30" y="70"/>
                  <a:pt x="30" y="70"/>
                </a:cubicBezTo>
                <a:cubicBezTo>
                  <a:pt x="32" y="69"/>
                  <a:pt x="34" y="69"/>
                  <a:pt x="36" y="6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89" name="Freeform 11"/>
          <p:cNvSpPr>
            <a:spLocks/>
          </p:cNvSpPr>
          <p:nvPr/>
        </p:nvSpPr>
        <p:spPr bwMode="gray">
          <a:xfrm>
            <a:off x="6533825" y="3047382"/>
            <a:ext cx="78548" cy="121567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37" y="66"/>
              </a:cxn>
              <a:cxn ang="0">
                <a:pos x="42" y="63"/>
              </a:cxn>
              <a:cxn ang="0">
                <a:pos x="6" y="0"/>
              </a:cxn>
              <a:cxn ang="0">
                <a:pos x="0" y="2"/>
              </a:cxn>
            </a:cxnLst>
            <a:rect l="0" t="0" r="r" b="b"/>
            <a:pathLst>
              <a:path w="42" h="66">
                <a:moveTo>
                  <a:pt x="0" y="2"/>
                </a:moveTo>
                <a:cubicBezTo>
                  <a:pt x="37" y="66"/>
                  <a:pt x="37" y="66"/>
                  <a:pt x="37" y="66"/>
                </a:cubicBezTo>
                <a:cubicBezTo>
                  <a:pt x="39" y="65"/>
                  <a:pt x="40" y="64"/>
                  <a:pt x="42" y="63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2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0" name="Freeform 12"/>
          <p:cNvSpPr>
            <a:spLocks/>
          </p:cNvSpPr>
          <p:nvPr/>
        </p:nvSpPr>
        <p:spPr bwMode="gray">
          <a:xfrm>
            <a:off x="5957810" y="2055722"/>
            <a:ext cx="78548" cy="124299"/>
          </a:xfrm>
          <a:custGeom>
            <a:avLst/>
            <a:gdLst/>
            <a:ahLst/>
            <a:cxnLst>
              <a:cxn ang="0">
                <a:pos x="42" y="64"/>
              </a:cxn>
              <a:cxn ang="0">
                <a:pos x="5" y="0"/>
              </a:cxn>
              <a:cxn ang="0">
                <a:pos x="0" y="3"/>
              </a:cxn>
              <a:cxn ang="0">
                <a:pos x="37" y="67"/>
              </a:cxn>
              <a:cxn ang="0">
                <a:pos x="42" y="64"/>
              </a:cxn>
            </a:cxnLst>
            <a:rect l="0" t="0" r="r" b="b"/>
            <a:pathLst>
              <a:path w="42" h="67">
                <a:moveTo>
                  <a:pt x="42" y="64"/>
                </a:move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ubicBezTo>
                  <a:pt x="37" y="67"/>
                  <a:pt x="37" y="67"/>
                  <a:pt x="37" y="67"/>
                </a:cubicBezTo>
                <a:cubicBezTo>
                  <a:pt x="38" y="66"/>
                  <a:pt x="40" y="65"/>
                  <a:pt x="42" y="6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1" name="Freeform 13"/>
          <p:cNvSpPr>
            <a:spLocks/>
          </p:cNvSpPr>
          <p:nvPr/>
        </p:nvSpPr>
        <p:spPr bwMode="gray">
          <a:xfrm>
            <a:off x="6579300" y="3017332"/>
            <a:ext cx="89572" cy="114737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43" y="62"/>
              </a:cxn>
              <a:cxn ang="0">
                <a:pos x="48" y="59"/>
              </a:cxn>
              <a:cxn ang="0">
                <a:pos x="5" y="0"/>
              </a:cxn>
              <a:cxn ang="0">
                <a:pos x="0" y="3"/>
              </a:cxn>
            </a:cxnLst>
            <a:rect l="0" t="0" r="r" b="b"/>
            <a:pathLst>
              <a:path w="48" h="62">
                <a:moveTo>
                  <a:pt x="0" y="3"/>
                </a:moveTo>
                <a:cubicBezTo>
                  <a:pt x="43" y="62"/>
                  <a:pt x="43" y="62"/>
                  <a:pt x="43" y="62"/>
                </a:cubicBezTo>
                <a:cubicBezTo>
                  <a:pt x="45" y="61"/>
                  <a:pt x="47" y="60"/>
                  <a:pt x="48" y="59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2" name="Freeform 14"/>
          <p:cNvSpPr>
            <a:spLocks/>
          </p:cNvSpPr>
          <p:nvPr/>
        </p:nvSpPr>
        <p:spPr bwMode="gray">
          <a:xfrm>
            <a:off x="5901310" y="2092603"/>
            <a:ext cx="88194" cy="114737"/>
          </a:xfrm>
          <a:custGeom>
            <a:avLst/>
            <a:gdLst/>
            <a:ahLst/>
            <a:cxnLst>
              <a:cxn ang="0">
                <a:pos x="47" y="59"/>
              </a:cxn>
              <a:cxn ang="0">
                <a:pos x="5" y="0"/>
              </a:cxn>
              <a:cxn ang="0">
                <a:pos x="0" y="3"/>
              </a:cxn>
              <a:cxn ang="0">
                <a:pos x="43" y="62"/>
              </a:cxn>
              <a:cxn ang="0">
                <a:pos x="47" y="59"/>
              </a:cxn>
            </a:cxnLst>
            <a:rect l="0" t="0" r="r" b="b"/>
            <a:pathLst>
              <a:path w="47" h="62">
                <a:moveTo>
                  <a:pt x="47" y="59"/>
                </a:move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2"/>
                  <a:pt x="0" y="3"/>
                </a:cubicBezTo>
                <a:cubicBezTo>
                  <a:pt x="43" y="62"/>
                  <a:pt x="43" y="62"/>
                  <a:pt x="43" y="62"/>
                </a:cubicBezTo>
                <a:cubicBezTo>
                  <a:pt x="44" y="61"/>
                  <a:pt x="46" y="60"/>
                  <a:pt x="47" y="5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3" name="Freeform 15"/>
          <p:cNvSpPr>
            <a:spLocks/>
          </p:cNvSpPr>
          <p:nvPr/>
        </p:nvSpPr>
        <p:spPr bwMode="gray">
          <a:xfrm>
            <a:off x="6622019" y="2984550"/>
            <a:ext cx="99218" cy="106542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48" y="58"/>
              </a:cxn>
              <a:cxn ang="0">
                <a:pos x="53" y="54"/>
              </a:cxn>
              <a:cxn ang="0">
                <a:pos x="4" y="0"/>
              </a:cxn>
              <a:cxn ang="0">
                <a:pos x="0" y="4"/>
              </a:cxn>
            </a:cxnLst>
            <a:rect l="0" t="0" r="r" b="b"/>
            <a:pathLst>
              <a:path w="53" h="58">
                <a:moveTo>
                  <a:pt x="0" y="4"/>
                </a:moveTo>
                <a:cubicBezTo>
                  <a:pt x="48" y="58"/>
                  <a:pt x="48" y="58"/>
                  <a:pt x="48" y="58"/>
                </a:cubicBezTo>
                <a:cubicBezTo>
                  <a:pt x="50" y="56"/>
                  <a:pt x="51" y="55"/>
                  <a:pt x="53" y="54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4" name="Freeform 16"/>
          <p:cNvSpPr>
            <a:spLocks/>
          </p:cNvSpPr>
          <p:nvPr/>
        </p:nvSpPr>
        <p:spPr bwMode="gray">
          <a:xfrm>
            <a:off x="5848945" y="2133580"/>
            <a:ext cx="99218" cy="107907"/>
          </a:xfrm>
          <a:custGeom>
            <a:avLst/>
            <a:gdLst/>
            <a:ahLst/>
            <a:cxnLst>
              <a:cxn ang="0">
                <a:pos x="53" y="54"/>
              </a:cxn>
              <a:cxn ang="0">
                <a:pos x="4" y="0"/>
              </a:cxn>
              <a:cxn ang="0">
                <a:pos x="0" y="4"/>
              </a:cxn>
              <a:cxn ang="0">
                <a:pos x="48" y="58"/>
              </a:cxn>
              <a:cxn ang="0">
                <a:pos x="53" y="54"/>
              </a:cxn>
            </a:cxnLst>
            <a:rect l="0" t="0" r="r" b="b"/>
            <a:pathLst>
              <a:path w="53" h="58">
                <a:moveTo>
                  <a:pt x="53" y="54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4"/>
                </a:cubicBezTo>
                <a:cubicBezTo>
                  <a:pt x="48" y="58"/>
                  <a:pt x="48" y="58"/>
                  <a:pt x="48" y="58"/>
                </a:cubicBezTo>
                <a:cubicBezTo>
                  <a:pt x="50" y="56"/>
                  <a:pt x="51" y="55"/>
                  <a:pt x="53" y="5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5" name="Freeform 17"/>
          <p:cNvSpPr>
            <a:spLocks/>
          </p:cNvSpPr>
          <p:nvPr/>
        </p:nvSpPr>
        <p:spPr bwMode="gray">
          <a:xfrm>
            <a:off x="6659226" y="2947670"/>
            <a:ext cx="108865" cy="95615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54" y="52"/>
              </a:cxn>
              <a:cxn ang="0">
                <a:pos x="58" y="48"/>
              </a:cxn>
              <a:cxn ang="0">
                <a:pos x="4" y="0"/>
              </a:cxn>
              <a:cxn ang="0">
                <a:pos x="0" y="4"/>
              </a:cxn>
            </a:cxnLst>
            <a:rect l="0" t="0" r="r" b="b"/>
            <a:pathLst>
              <a:path w="58" h="52">
                <a:moveTo>
                  <a:pt x="0" y="4"/>
                </a:moveTo>
                <a:cubicBezTo>
                  <a:pt x="54" y="52"/>
                  <a:pt x="54" y="52"/>
                  <a:pt x="54" y="52"/>
                </a:cubicBezTo>
                <a:cubicBezTo>
                  <a:pt x="55" y="51"/>
                  <a:pt x="56" y="49"/>
                  <a:pt x="58" y="48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2" y="3"/>
                  <a:pt x="0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6" name="Freeform 18"/>
          <p:cNvSpPr>
            <a:spLocks/>
          </p:cNvSpPr>
          <p:nvPr/>
        </p:nvSpPr>
        <p:spPr bwMode="gray">
          <a:xfrm>
            <a:off x="5800714" y="2180022"/>
            <a:ext cx="108865" cy="98346"/>
          </a:xfrm>
          <a:custGeom>
            <a:avLst/>
            <a:gdLst/>
            <a:ahLst/>
            <a:cxnLst>
              <a:cxn ang="0">
                <a:pos x="58" y="48"/>
              </a:cxn>
              <a:cxn ang="0">
                <a:pos x="4" y="0"/>
              </a:cxn>
              <a:cxn ang="0">
                <a:pos x="0" y="5"/>
              </a:cxn>
              <a:cxn ang="0">
                <a:pos x="53" y="53"/>
              </a:cxn>
              <a:cxn ang="0">
                <a:pos x="58" y="48"/>
              </a:cxn>
            </a:cxnLst>
            <a:rect l="0" t="0" r="r" b="b"/>
            <a:pathLst>
              <a:path w="58" h="53">
                <a:moveTo>
                  <a:pt x="58" y="48"/>
                </a:moveTo>
                <a:cubicBezTo>
                  <a:pt x="4" y="0"/>
                  <a:pt x="4" y="0"/>
                  <a:pt x="4" y="0"/>
                </a:cubicBezTo>
                <a:cubicBezTo>
                  <a:pt x="3" y="2"/>
                  <a:pt x="1" y="3"/>
                  <a:pt x="0" y="5"/>
                </a:cubicBezTo>
                <a:cubicBezTo>
                  <a:pt x="53" y="53"/>
                  <a:pt x="53" y="53"/>
                  <a:pt x="53" y="53"/>
                </a:cubicBezTo>
                <a:cubicBezTo>
                  <a:pt x="55" y="51"/>
                  <a:pt x="56" y="50"/>
                  <a:pt x="58" y="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7" name="Freeform 19"/>
          <p:cNvSpPr>
            <a:spLocks/>
          </p:cNvSpPr>
          <p:nvPr/>
        </p:nvSpPr>
        <p:spPr bwMode="gray">
          <a:xfrm>
            <a:off x="5757995" y="2231927"/>
            <a:ext cx="115754" cy="87419"/>
          </a:xfrm>
          <a:custGeom>
            <a:avLst/>
            <a:gdLst/>
            <a:ahLst/>
            <a:cxnLst>
              <a:cxn ang="0">
                <a:pos x="62" y="42"/>
              </a:cxn>
              <a:cxn ang="0">
                <a:pos x="4" y="0"/>
              </a:cxn>
              <a:cxn ang="0">
                <a:pos x="0" y="5"/>
              </a:cxn>
              <a:cxn ang="0">
                <a:pos x="58" y="47"/>
              </a:cxn>
              <a:cxn ang="0">
                <a:pos x="62" y="42"/>
              </a:cxn>
            </a:cxnLst>
            <a:rect l="0" t="0" r="r" b="b"/>
            <a:pathLst>
              <a:path w="62" h="47">
                <a:moveTo>
                  <a:pt x="62" y="42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5"/>
                  <a:pt x="61" y="44"/>
                  <a:pt x="62" y="4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8" name="Freeform 20"/>
          <p:cNvSpPr>
            <a:spLocks/>
          </p:cNvSpPr>
          <p:nvPr/>
        </p:nvSpPr>
        <p:spPr bwMode="gray">
          <a:xfrm>
            <a:off x="6695054" y="2903961"/>
            <a:ext cx="114377" cy="87419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58" y="47"/>
              </a:cxn>
              <a:cxn ang="0">
                <a:pos x="61" y="42"/>
              </a:cxn>
              <a:cxn ang="0">
                <a:pos x="3" y="0"/>
              </a:cxn>
              <a:cxn ang="0">
                <a:pos x="0" y="5"/>
              </a:cxn>
            </a:cxnLst>
            <a:rect l="0" t="0" r="r" b="b"/>
            <a:pathLst>
              <a:path w="61" h="47">
                <a:moveTo>
                  <a:pt x="0" y="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60" y="44"/>
                  <a:pt x="61" y="42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99" name="Freeform 21"/>
          <p:cNvSpPr>
            <a:spLocks/>
          </p:cNvSpPr>
          <p:nvPr/>
        </p:nvSpPr>
        <p:spPr bwMode="gray">
          <a:xfrm>
            <a:off x="6725371" y="2860251"/>
            <a:ext cx="119889" cy="7512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1" y="41"/>
              </a:cxn>
              <a:cxn ang="0">
                <a:pos x="64" y="36"/>
              </a:cxn>
              <a:cxn ang="0">
                <a:pos x="3" y="0"/>
              </a:cxn>
              <a:cxn ang="0">
                <a:pos x="0" y="6"/>
              </a:cxn>
            </a:cxnLst>
            <a:rect l="0" t="0" r="r" b="b"/>
            <a:pathLst>
              <a:path w="64" h="41">
                <a:moveTo>
                  <a:pt x="0" y="6"/>
                </a:moveTo>
                <a:cubicBezTo>
                  <a:pt x="61" y="41"/>
                  <a:pt x="61" y="41"/>
                  <a:pt x="61" y="41"/>
                </a:cubicBezTo>
                <a:cubicBezTo>
                  <a:pt x="62" y="39"/>
                  <a:pt x="63" y="38"/>
                  <a:pt x="64" y="36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6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0" name="Freeform 22"/>
          <p:cNvSpPr>
            <a:spLocks/>
          </p:cNvSpPr>
          <p:nvPr/>
        </p:nvSpPr>
        <p:spPr bwMode="gray">
          <a:xfrm>
            <a:off x="5722166" y="2287929"/>
            <a:ext cx="119889" cy="75125"/>
          </a:xfrm>
          <a:custGeom>
            <a:avLst/>
            <a:gdLst/>
            <a:ahLst/>
            <a:cxnLst>
              <a:cxn ang="0">
                <a:pos x="64" y="36"/>
              </a:cxn>
              <a:cxn ang="0">
                <a:pos x="3" y="0"/>
              </a:cxn>
              <a:cxn ang="0">
                <a:pos x="0" y="5"/>
              </a:cxn>
              <a:cxn ang="0">
                <a:pos x="61" y="41"/>
              </a:cxn>
              <a:cxn ang="0">
                <a:pos x="64" y="36"/>
              </a:cxn>
            </a:cxnLst>
            <a:rect l="0" t="0" r="r" b="b"/>
            <a:pathLst>
              <a:path w="64" h="41">
                <a:moveTo>
                  <a:pt x="64" y="36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3"/>
                  <a:pt x="0" y="5"/>
                </a:cubicBezTo>
                <a:cubicBezTo>
                  <a:pt x="61" y="41"/>
                  <a:pt x="61" y="41"/>
                  <a:pt x="61" y="41"/>
                </a:cubicBezTo>
                <a:cubicBezTo>
                  <a:pt x="62" y="39"/>
                  <a:pt x="63" y="37"/>
                  <a:pt x="64" y="36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1" name="Freeform 23"/>
          <p:cNvSpPr>
            <a:spLocks/>
          </p:cNvSpPr>
          <p:nvPr/>
        </p:nvSpPr>
        <p:spPr bwMode="gray">
          <a:xfrm>
            <a:off x="5690472" y="2346664"/>
            <a:ext cx="125401" cy="62832"/>
          </a:xfrm>
          <a:custGeom>
            <a:avLst/>
            <a:gdLst/>
            <a:ahLst/>
            <a:cxnLst>
              <a:cxn ang="0">
                <a:pos x="67" y="29"/>
              </a:cxn>
              <a:cxn ang="0">
                <a:pos x="3" y="0"/>
              </a:cxn>
              <a:cxn ang="0">
                <a:pos x="0" y="6"/>
              </a:cxn>
              <a:cxn ang="0">
                <a:pos x="65" y="34"/>
              </a:cxn>
              <a:cxn ang="0">
                <a:pos x="67" y="29"/>
              </a:cxn>
            </a:cxnLst>
            <a:rect l="0" t="0" r="r" b="b"/>
            <a:pathLst>
              <a:path w="67" h="34">
                <a:moveTo>
                  <a:pt x="67" y="29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6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2"/>
                  <a:pt x="66" y="31"/>
                  <a:pt x="67" y="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2" name="Freeform 24"/>
          <p:cNvSpPr>
            <a:spLocks/>
          </p:cNvSpPr>
          <p:nvPr/>
        </p:nvSpPr>
        <p:spPr bwMode="gray">
          <a:xfrm>
            <a:off x="6748798" y="2813810"/>
            <a:ext cx="125401" cy="62832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65" y="34"/>
              </a:cxn>
              <a:cxn ang="0">
                <a:pos x="67" y="29"/>
              </a:cxn>
              <a:cxn ang="0">
                <a:pos x="3" y="0"/>
              </a:cxn>
              <a:cxn ang="0">
                <a:pos x="0" y="5"/>
              </a:cxn>
            </a:cxnLst>
            <a:rect l="0" t="0" r="r" b="b"/>
            <a:pathLst>
              <a:path w="67" h="34">
                <a:moveTo>
                  <a:pt x="0" y="5"/>
                </a:moveTo>
                <a:cubicBezTo>
                  <a:pt x="65" y="34"/>
                  <a:pt x="65" y="34"/>
                  <a:pt x="65" y="34"/>
                </a:cubicBezTo>
                <a:cubicBezTo>
                  <a:pt x="65" y="32"/>
                  <a:pt x="66" y="31"/>
                  <a:pt x="67" y="29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3" name="Freeform 25"/>
          <p:cNvSpPr>
            <a:spLocks/>
          </p:cNvSpPr>
          <p:nvPr/>
        </p:nvSpPr>
        <p:spPr bwMode="gray">
          <a:xfrm>
            <a:off x="5665668" y="2409497"/>
            <a:ext cx="129535" cy="50539"/>
          </a:xfrm>
          <a:custGeom>
            <a:avLst/>
            <a:gdLst/>
            <a:ahLst/>
            <a:cxnLst>
              <a:cxn ang="0">
                <a:pos x="69" y="22"/>
              </a:cxn>
              <a:cxn ang="0">
                <a:pos x="2" y="0"/>
              </a:cxn>
              <a:cxn ang="0">
                <a:pos x="0" y="5"/>
              </a:cxn>
              <a:cxn ang="0">
                <a:pos x="67" y="27"/>
              </a:cxn>
              <a:cxn ang="0">
                <a:pos x="69" y="22"/>
              </a:cxn>
            </a:cxnLst>
            <a:rect l="0" t="0" r="r" b="b"/>
            <a:pathLst>
              <a:path w="69" h="27">
                <a:moveTo>
                  <a:pt x="69" y="22"/>
                </a:moveTo>
                <a:cubicBezTo>
                  <a:pt x="2" y="0"/>
                  <a:pt x="2" y="0"/>
                  <a:pt x="2" y="0"/>
                </a:cubicBezTo>
                <a:cubicBezTo>
                  <a:pt x="2" y="2"/>
                  <a:pt x="1" y="4"/>
                  <a:pt x="0" y="5"/>
                </a:cubicBezTo>
                <a:cubicBezTo>
                  <a:pt x="67" y="27"/>
                  <a:pt x="67" y="27"/>
                  <a:pt x="67" y="27"/>
                </a:cubicBezTo>
                <a:cubicBezTo>
                  <a:pt x="68" y="25"/>
                  <a:pt x="69" y="23"/>
                  <a:pt x="69" y="2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4" name="Freeform 26"/>
          <p:cNvSpPr>
            <a:spLocks/>
          </p:cNvSpPr>
          <p:nvPr/>
        </p:nvSpPr>
        <p:spPr bwMode="gray">
          <a:xfrm>
            <a:off x="6769468" y="2763270"/>
            <a:ext cx="129535" cy="5190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7" y="28"/>
              </a:cxn>
              <a:cxn ang="0">
                <a:pos x="69" y="22"/>
              </a:cxn>
              <a:cxn ang="0">
                <a:pos x="2" y="0"/>
              </a:cxn>
              <a:cxn ang="0">
                <a:pos x="0" y="6"/>
              </a:cxn>
            </a:cxnLst>
            <a:rect l="0" t="0" r="r" b="b"/>
            <a:pathLst>
              <a:path w="69" h="28">
                <a:moveTo>
                  <a:pt x="0" y="6"/>
                </a:moveTo>
                <a:cubicBezTo>
                  <a:pt x="67" y="28"/>
                  <a:pt x="67" y="28"/>
                  <a:pt x="67" y="28"/>
                </a:cubicBezTo>
                <a:cubicBezTo>
                  <a:pt x="67" y="26"/>
                  <a:pt x="68" y="24"/>
                  <a:pt x="69" y="22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0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5" name="Freeform 27"/>
          <p:cNvSpPr>
            <a:spLocks/>
          </p:cNvSpPr>
          <p:nvPr/>
        </p:nvSpPr>
        <p:spPr bwMode="gray">
          <a:xfrm>
            <a:off x="6783248" y="2714097"/>
            <a:ext cx="130913" cy="36879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9" y="20"/>
              </a:cxn>
              <a:cxn ang="0">
                <a:pos x="70" y="14"/>
              </a:cxn>
              <a:cxn ang="0">
                <a:pos x="2" y="0"/>
              </a:cxn>
              <a:cxn ang="0">
                <a:pos x="0" y="6"/>
              </a:cxn>
            </a:cxnLst>
            <a:rect l="0" t="0" r="r" b="b"/>
            <a:pathLst>
              <a:path w="70" h="20">
                <a:moveTo>
                  <a:pt x="0" y="6"/>
                </a:moveTo>
                <a:cubicBezTo>
                  <a:pt x="69" y="20"/>
                  <a:pt x="69" y="20"/>
                  <a:pt x="69" y="20"/>
                </a:cubicBezTo>
                <a:cubicBezTo>
                  <a:pt x="69" y="18"/>
                  <a:pt x="70" y="16"/>
                  <a:pt x="70" y="14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1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6" name="Freeform 28"/>
          <p:cNvSpPr>
            <a:spLocks/>
          </p:cNvSpPr>
          <p:nvPr/>
        </p:nvSpPr>
        <p:spPr bwMode="gray">
          <a:xfrm>
            <a:off x="5649131" y="2475061"/>
            <a:ext cx="130913" cy="36879"/>
          </a:xfrm>
          <a:custGeom>
            <a:avLst/>
            <a:gdLst/>
            <a:ahLst/>
            <a:cxnLst>
              <a:cxn ang="0">
                <a:pos x="70" y="14"/>
              </a:cxn>
              <a:cxn ang="0">
                <a:pos x="1" y="0"/>
              </a:cxn>
              <a:cxn ang="0">
                <a:pos x="0" y="6"/>
              </a:cxn>
              <a:cxn ang="0">
                <a:pos x="69" y="20"/>
              </a:cxn>
              <a:cxn ang="0">
                <a:pos x="70" y="14"/>
              </a:cxn>
            </a:cxnLst>
            <a:rect l="0" t="0" r="r" b="b"/>
            <a:pathLst>
              <a:path w="70" h="20">
                <a:moveTo>
                  <a:pt x="70" y="14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18"/>
                  <a:pt x="70" y="16"/>
                  <a:pt x="70" y="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7" name="Freeform 29"/>
          <p:cNvSpPr>
            <a:spLocks/>
          </p:cNvSpPr>
          <p:nvPr/>
        </p:nvSpPr>
        <p:spPr bwMode="gray">
          <a:xfrm>
            <a:off x="5639485" y="2540625"/>
            <a:ext cx="130913" cy="24587"/>
          </a:xfrm>
          <a:custGeom>
            <a:avLst/>
            <a:gdLst/>
            <a:ahLst/>
            <a:cxnLst>
              <a:cxn ang="0">
                <a:pos x="70" y="7"/>
              </a:cxn>
              <a:cxn ang="0">
                <a:pos x="0" y="0"/>
              </a:cxn>
              <a:cxn ang="0">
                <a:pos x="0" y="6"/>
              </a:cxn>
              <a:cxn ang="0">
                <a:pos x="69" y="13"/>
              </a:cxn>
              <a:cxn ang="0">
                <a:pos x="70" y="7"/>
              </a:cxn>
            </a:cxnLst>
            <a:rect l="0" t="0" r="r" b="b"/>
            <a:pathLst>
              <a:path w="70" h="13">
                <a:moveTo>
                  <a:pt x="70" y="7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6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1"/>
                  <a:pt x="70" y="9"/>
                  <a:pt x="70" y="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8" name="Freeform 30"/>
          <p:cNvSpPr>
            <a:spLocks/>
          </p:cNvSpPr>
          <p:nvPr/>
        </p:nvSpPr>
        <p:spPr bwMode="gray">
          <a:xfrm>
            <a:off x="6792895" y="2659460"/>
            <a:ext cx="130913" cy="25952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70" y="14"/>
              </a:cxn>
              <a:cxn ang="0">
                <a:pos x="70" y="8"/>
              </a:cxn>
              <a:cxn ang="0">
                <a:pos x="1" y="0"/>
              </a:cxn>
              <a:cxn ang="0">
                <a:pos x="0" y="6"/>
              </a:cxn>
            </a:cxnLst>
            <a:rect l="0" t="0" r="r" b="b"/>
            <a:pathLst>
              <a:path w="70" h="14">
                <a:moveTo>
                  <a:pt x="0" y="6"/>
                </a:moveTo>
                <a:cubicBezTo>
                  <a:pt x="70" y="14"/>
                  <a:pt x="70" y="14"/>
                  <a:pt x="70" y="14"/>
                </a:cubicBezTo>
                <a:cubicBezTo>
                  <a:pt x="70" y="12"/>
                  <a:pt x="70" y="10"/>
                  <a:pt x="70" y="8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09" name="Freeform 31"/>
          <p:cNvSpPr>
            <a:spLocks/>
          </p:cNvSpPr>
          <p:nvPr/>
        </p:nvSpPr>
        <p:spPr bwMode="gray">
          <a:xfrm>
            <a:off x="5635351" y="2607555"/>
            <a:ext cx="130913" cy="10927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70" y="0"/>
              </a:cxn>
              <a:cxn ang="0">
                <a:pos x="0" y="0"/>
              </a:cxn>
              <a:cxn ang="0">
                <a:pos x="0" y="4"/>
              </a:cxn>
              <a:cxn ang="0">
                <a:pos x="0" y="6"/>
              </a:cxn>
              <a:cxn ang="0">
                <a:pos x="70" y="6"/>
              </a:cxn>
              <a:cxn ang="0">
                <a:pos x="70" y="4"/>
              </a:cxn>
            </a:cxnLst>
            <a:rect l="0" t="0" r="r" b="b"/>
            <a:pathLst>
              <a:path w="70" h="6">
                <a:moveTo>
                  <a:pt x="70" y="4"/>
                </a:moveTo>
                <a:cubicBezTo>
                  <a:pt x="70" y="3"/>
                  <a:pt x="70" y="1"/>
                  <a:pt x="7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5"/>
                  <a:pt x="70" y="5"/>
                  <a:pt x="70" y="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0" name="Freeform 32"/>
          <p:cNvSpPr>
            <a:spLocks/>
          </p:cNvSpPr>
          <p:nvPr/>
        </p:nvSpPr>
        <p:spPr bwMode="gray">
          <a:xfrm>
            <a:off x="6795651" y="2607555"/>
            <a:ext cx="130913" cy="10927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0" y="0"/>
              </a:cxn>
              <a:cxn ang="0">
                <a:pos x="0" y="4"/>
              </a:cxn>
              <a:cxn ang="0">
                <a:pos x="0" y="6"/>
              </a:cxn>
              <a:cxn ang="0">
                <a:pos x="70" y="6"/>
              </a:cxn>
              <a:cxn ang="0">
                <a:pos x="70" y="4"/>
              </a:cxn>
              <a:cxn ang="0">
                <a:pos x="70" y="0"/>
              </a:cxn>
            </a:cxnLst>
            <a:rect l="0" t="0" r="r" b="b"/>
            <a:pathLst>
              <a:path w="70" h="6">
                <a:moveTo>
                  <a:pt x="7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5"/>
                  <a:pt x="70" y="5"/>
                  <a:pt x="70" y="4"/>
                </a:cubicBezTo>
                <a:cubicBezTo>
                  <a:pt x="70" y="3"/>
                  <a:pt x="70" y="1"/>
                  <a:pt x="70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1" name="Freeform 33"/>
          <p:cNvSpPr>
            <a:spLocks/>
          </p:cNvSpPr>
          <p:nvPr/>
        </p:nvSpPr>
        <p:spPr bwMode="gray">
          <a:xfrm>
            <a:off x="5638107" y="2662192"/>
            <a:ext cx="132291" cy="23220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0" y="7"/>
              </a:cxn>
              <a:cxn ang="0">
                <a:pos x="1" y="13"/>
              </a:cxn>
              <a:cxn ang="0">
                <a:pos x="71" y="6"/>
              </a:cxn>
              <a:cxn ang="0">
                <a:pos x="70" y="0"/>
              </a:cxn>
            </a:cxnLst>
            <a:rect l="0" t="0" r="r" b="b"/>
            <a:pathLst>
              <a:path w="71" h="13">
                <a:moveTo>
                  <a:pt x="70" y="0"/>
                </a:moveTo>
                <a:cubicBezTo>
                  <a:pt x="0" y="7"/>
                  <a:pt x="0" y="7"/>
                  <a:pt x="0" y="7"/>
                </a:cubicBezTo>
                <a:cubicBezTo>
                  <a:pt x="1" y="9"/>
                  <a:pt x="1" y="11"/>
                  <a:pt x="1" y="13"/>
                </a:cubicBezTo>
                <a:cubicBezTo>
                  <a:pt x="71" y="6"/>
                  <a:pt x="71" y="6"/>
                  <a:pt x="71" y="6"/>
                </a:cubicBezTo>
                <a:cubicBezTo>
                  <a:pt x="70" y="4"/>
                  <a:pt x="70" y="2"/>
                  <a:pt x="7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2" name="Freeform 34"/>
          <p:cNvSpPr>
            <a:spLocks/>
          </p:cNvSpPr>
          <p:nvPr/>
        </p:nvSpPr>
        <p:spPr bwMode="gray">
          <a:xfrm>
            <a:off x="6792895" y="2540625"/>
            <a:ext cx="130913" cy="24587"/>
          </a:xfrm>
          <a:custGeom>
            <a:avLst/>
            <a:gdLst/>
            <a:ahLst/>
            <a:cxnLst>
              <a:cxn ang="0">
                <a:pos x="1" y="13"/>
              </a:cxn>
              <a:cxn ang="0">
                <a:pos x="70" y="6"/>
              </a:cxn>
              <a:cxn ang="0">
                <a:pos x="70" y="0"/>
              </a:cxn>
              <a:cxn ang="0">
                <a:pos x="0" y="7"/>
              </a:cxn>
              <a:cxn ang="0">
                <a:pos x="1" y="13"/>
              </a:cxn>
            </a:cxnLst>
            <a:rect l="0" t="0" r="r" b="b"/>
            <a:pathLst>
              <a:path w="70" h="13">
                <a:moveTo>
                  <a:pt x="1" y="13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70" y="2"/>
                  <a:pt x="7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0" y="11"/>
                  <a:pt x="1" y="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3" name="Freeform 35"/>
          <p:cNvSpPr>
            <a:spLocks/>
          </p:cNvSpPr>
          <p:nvPr/>
        </p:nvSpPr>
        <p:spPr bwMode="gray">
          <a:xfrm>
            <a:off x="5649131" y="2715463"/>
            <a:ext cx="130913" cy="36879"/>
          </a:xfrm>
          <a:custGeom>
            <a:avLst/>
            <a:gdLst/>
            <a:ahLst/>
            <a:cxnLst>
              <a:cxn ang="0">
                <a:pos x="68" y="0"/>
              </a:cxn>
              <a:cxn ang="0">
                <a:pos x="0" y="14"/>
              </a:cxn>
              <a:cxn ang="0">
                <a:pos x="1" y="20"/>
              </a:cxn>
              <a:cxn ang="0">
                <a:pos x="70" y="5"/>
              </a:cxn>
              <a:cxn ang="0">
                <a:pos x="68" y="0"/>
              </a:cxn>
            </a:cxnLst>
            <a:rect l="0" t="0" r="r" b="b"/>
            <a:pathLst>
              <a:path w="70" h="20">
                <a:moveTo>
                  <a:pt x="68" y="0"/>
                </a:move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8"/>
                  <a:pt x="1" y="20"/>
                </a:cubicBezTo>
                <a:cubicBezTo>
                  <a:pt x="70" y="5"/>
                  <a:pt x="70" y="5"/>
                  <a:pt x="70" y="5"/>
                </a:cubicBezTo>
                <a:cubicBezTo>
                  <a:pt x="69" y="4"/>
                  <a:pt x="69" y="2"/>
                  <a:pt x="6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4" name="Freeform 36"/>
          <p:cNvSpPr>
            <a:spLocks/>
          </p:cNvSpPr>
          <p:nvPr/>
        </p:nvSpPr>
        <p:spPr bwMode="gray">
          <a:xfrm>
            <a:off x="6783248" y="2476426"/>
            <a:ext cx="130913" cy="36879"/>
          </a:xfrm>
          <a:custGeom>
            <a:avLst/>
            <a:gdLst/>
            <a:ahLst/>
            <a:cxnLst>
              <a:cxn ang="0">
                <a:pos x="1" y="20"/>
              </a:cxn>
              <a:cxn ang="0">
                <a:pos x="70" y="6"/>
              </a:cxn>
              <a:cxn ang="0">
                <a:pos x="69" y="0"/>
              </a:cxn>
              <a:cxn ang="0">
                <a:pos x="0" y="14"/>
              </a:cxn>
              <a:cxn ang="0">
                <a:pos x="1" y="20"/>
              </a:cxn>
            </a:cxnLst>
            <a:rect l="0" t="0" r="r" b="b"/>
            <a:pathLst>
              <a:path w="70" h="20">
                <a:moveTo>
                  <a:pt x="1" y="20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69" y="2"/>
                  <a:pt x="69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8"/>
                  <a:pt x="1" y="2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5" name="Freeform 37"/>
          <p:cNvSpPr>
            <a:spLocks/>
          </p:cNvSpPr>
          <p:nvPr/>
        </p:nvSpPr>
        <p:spPr bwMode="gray">
          <a:xfrm>
            <a:off x="6768090" y="2410862"/>
            <a:ext cx="129535" cy="51905"/>
          </a:xfrm>
          <a:custGeom>
            <a:avLst/>
            <a:gdLst/>
            <a:ahLst/>
            <a:cxnLst>
              <a:cxn ang="0">
                <a:pos x="2" y="28"/>
              </a:cxn>
              <a:cxn ang="0">
                <a:pos x="69" y="6"/>
              </a:cxn>
              <a:cxn ang="0">
                <a:pos x="67" y="0"/>
              </a:cxn>
              <a:cxn ang="0">
                <a:pos x="0" y="22"/>
              </a:cxn>
              <a:cxn ang="0">
                <a:pos x="2" y="28"/>
              </a:cxn>
            </a:cxnLst>
            <a:rect l="0" t="0" r="r" b="b"/>
            <a:pathLst>
              <a:path w="69" h="28">
                <a:moveTo>
                  <a:pt x="2" y="28"/>
                </a:moveTo>
                <a:cubicBezTo>
                  <a:pt x="69" y="6"/>
                  <a:pt x="69" y="6"/>
                  <a:pt x="69" y="6"/>
                </a:cubicBezTo>
                <a:cubicBezTo>
                  <a:pt x="68" y="4"/>
                  <a:pt x="68" y="2"/>
                  <a:pt x="67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4"/>
                  <a:pt x="1" y="26"/>
                  <a:pt x="2" y="2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6" name="Freeform 38"/>
          <p:cNvSpPr>
            <a:spLocks/>
          </p:cNvSpPr>
          <p:nvPr/>
        </p:nvSpPr>
        <p:spPr bwMode="gray">
          <a:xfrm>
            <a:off x="5665668" y="2767368"/>
            <a:ext cx="129535" cy="50539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21"/>
              </a:cxn>
              <a:cxn ang="0">
                <a:pos x="2" y="27"/>
              </a:cxn>
              <a:cxn ang="0">
                <a:pos x="69" y="5"/>
              </a:cxn>
              <a:cxn ang="0">
                <a:pos x="67" y="0"/>
              </a:cxn>
            </a:cxnLst>
            <a:rect l="0" t="0" r="r" b="b"/>
            <a:pathLst>
              <a:path w="69" h="27">
                <a:moveTo>
                  <a:pt x="67" y="0"/>
                </a:move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1" y="25"/>
                  <a:pt x="2" y="27"/>
                </a:cubicBezTo>
                <a:cubicBezTo>
                  <a:pt x="69" y="5"/>
                  <a:pt x="69" y="5"/>
                  <a:pt x="69" y="5"/>
                </a:cubicBezTo>
                <a:cubicBezTo>
                  <a:pt x="68" y="3"/>
                  <a:pt x="67" y="2"/>
                  <a:pt x="6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7" name="Freeform 39"/>
          <p:cNvSpPr>
            <a:spLocks/>
          </p:cNvSpPr>
          <p:nvPr/>
        </p:nvSpPr>
        <p:spPr bwMode="gray">
          <a:xfrm>
            <a:off x="6747419" y="2350761"/>
            <a:ext cx="125401" cy="62832"/>
          </a:xfrm>
          <a:custGeom>
            <a:avLst/>
            <a:gdLst/>
            <a:ahLst/>
            <a:cxnLst>
              <a:cxn ang="0">
                <a:pos x="3" y="34"/>
              </a:cxn>
              <a:cxn ang="0">
                <a:pos x="67" y="5"/>
              </a:cxn>
              <a:cxn ang="0">
                <a:pos x="65" y="0"/>
              </a:cxn>
              <a:cxn ang="0">
                <a:pos x="0" y="29"/>
              </a:cxn>
              <a:cxn ang="0">
                <a:pos x="3" y="34"/>
              </a:cxn>
            </a:cxnLst>
            <a:rect l="0" t="0" r="r" b="b"/>
            <a:pathLst>
              <a:path w="67" h="34">
                <a:moveTo>
                  <a:pt x="3" y="34"/>
                </a:moveTo>
                <a:cubicBezTo>
                  <a:pt x="67" y="5"/>
                  <a:pt x="67" y="5"/>
                  <a:pt x="67" y="5"/>
                </a:cubicBezTo>
                <a:cubicBezTo>
                  <a:pt x="66" y="3"/>
                  <a:pt x="66" y="2"/>
                  <a:pt x="65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30"/>
                  <a:pt x="2" y="32"/>
                  <a:pt x="3" y="3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8" name="Freeform 40"/>
          <p:cNvSpPr>
            <a:spLocks/>
          </p:cNvSpPr>
          <p:nvPr/>
        </p:nvSpPr>
        <p:spPr bwMode="gray">
          <a:xfrm>
            <a:off x="5687716" y="2817907"/>
            <a:ext cx="125401" cy="62832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0" y="29"/>
              </a:cxn>
              <a:cxn ang="0">
                <a:pos x="3" y="34"/>
              </a:cxn>
              <a:cxn ang="0">
                <a:pos x="67" y="5"/>
              </a:cxn>
              <a:cxn ang="0">
                <a:pos x="65" y="0"/>
              </a:cxn>
            </a:cxnLst>
            <a:rect l="0" t="0" r="r" b="b"/>
            <a:pathLst>
              <a:path w="67" h="34">
                <a:moveTo>
                  <a:pt x="65" y="0"/>
                </a:moveTo>
                <a:cubicBezTo>
                  <a:pt x="0" y="29"/>
                  <a:pt x="0" y="29"/>
                  <a:pt x="0" y="29"/>
                </a:cubicBezTo>
                <a:cubicBezTo>
                  <a:pt x="1" y="30"/>
                  <a:pt x="2" y="32"/>
                  <a:pt x="3" y="34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19" name="Freeform 41"/>
          <p:cNvSpPr>
            <a:spLocks/>
          </p:cNvSpPr>
          <p:nvPr/>
        </p:nvSpPr>
        <p:spPr bwMode="gray">
          <a:xfrm>
            <a:off x="6722615" y="2290661"/>
            <a:ext cx="119889" cy="76492"/>
          </a:xfrm>
          <a:custGeom>
            <a:avLst/>
            <a:gdLst/>
            <a:ahLst/>
            <a:cxnLst>
              <a:cxn ang="0">
                <a:pos x="3" y="41"/>
              </a:cxn>
              <a:cxn ang="0">
                <a:pos x="64" y="5"/>
              </a:cxn>
              <a:cxn ang="0">
                <a:pos x="61" y="0"/>
              </a:cxn>
              <a:cxn ang="0">
                <a:pos x="0" y="36"/>
              </a:cxn>
              <a:cxn ang="0">
                <a:pos x="3" y="41"/>
              </a:cxn>
            </a:cxnLst>
            <a:rect l="0" t="0" r="r" b="b"/>
            <a:pathLst>
              <a:path w="64" h="41">
                <a:moveTo>
                  <a:pt x="3" y="41"/>
                </a:moveTo>
                <a:cubicBezTo>
                  <a:pt x="64" y="5"/>
                  <a:pt x="64" y="5"/>
                  <a:pt x="64" y="5"/>
                </a:cubicBezTo>
                <a:cubicBezTo>
                  <a:pt x="63" y="4"/>
                  <a:pt x="62" y="2"/>
                  <a:pt x="61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7"/>
                  <a:pt x="2" y="39"/>
                  <a:pt x="3" y="41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0" name="Freeform 42"/>
          <p:cNvSpPr>
            <a:spLocks/>
          </p:cNvSpPr>
          <p:nvPr/>
        </p:nvSpPr>
        <p:spPr bwMode="gray">
          <a:xfrm>
            <a:off x="5719410" y="2865715"/>
            <a:ext cx="119889" cy="73760"/>
          </a:xfrm>
          <a:custGeom>
            <a:avLst/>
            <a:gdLst/>
            <a:ahLst/>
            <a:cxnLst>
              <a:cxn ang="0">
                <a:pos x="61" y="0"/>
              </a:cxn>
              <a:cxn ang="0">
                <a:pos x="0" y="35"/>
              </a:cxn>
              <a:cxn ang="0">
                <a:pos x="3" y="40"/>
              </a:cxn>
              <a:cxn ang="0">
                <a:pos x="64" y="5"/>
              </a:cxn>
              <a:cxn ang="0">
                <a:pos x="61" y="0"/>
              </a:cxn>
            </a:cxnLst>
            <a:rect l="0" t="0" r="r" b="b"/>
            <a:pathLst>
              <a:path w="64" h="40">
                <a:moveTo>
                  <a:pt x="61" y="0"/>
                </a:moveTo>
                <a:cubicBezTo>
                  <a:pt x="0" y="35"/>
                  <a:pt x="0" y="35"/>
                  <a:pt x="0" y="35"/>
                </a:cubicBezTo>
                <a:cubicBezTo>
                  <a:pt x="1" y="37"/>
                  <a:pt x="2" y="39"/>
                  <a:pt x="3" y="40"/>
                </a:cubicBezTo>
                <a:cubicBezTo>
                  <a:pt x="64" y="5"/>
                  <a:pt x="64" y="5"/>
                  <a:pt x="64" y="5"/>
                </a:cubicBezTo>
                <a:cubicBezTo>
                  <a:pt x="63" y="3"/>
                  <a:pt x="62" y="1"/>
                  <a:pt x="61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1" name="Freeform 43"/>
          <p:cNvSpPr>
            <a:spLocks/>
          </p:cNvSpPr>
          <p:nvPr/>
        </p:nvSpPr>
        <p:spPr bwMode="gray">
          <a:xfrm>
            <a:off x="6693677" y="2236024"/>
            <a:ext cx="112998" cy="86053"/>
          </a:xfrm>
          <a:custGeom>
            <a:avLst/>
            <a:gdLst/>
            <a:ahLst/>
            <a:cxnLst>
              <a:cxn ang="0">
                <a:pos x="3" y="47"/>
              </a:cxn>
              <a:cxn ang="0">
                <a:pos x="61" y="5"/>
              </a:cxn>
              <a:cxn ang="0">
                <a:pos x="58" y="0"/>
              </a:cxn>
              <a:cxn ang="0">
                <a:pos x="0" y="42"/>
              </a:cxn>
              <a:cxn ang="0">
                <a:pos x="3" y="47"/>
              </a:cxn>
            </a:cxnLst>
            <a:rect l="0" t="0" r="r" b="b"/>
            <a:pathLst>
              <a:path w="61" h="47">
                <a:moveTo>
                  <a:pt x="3" y="47"/>
                </a:moveTo>
                <a:cubicBezTo>
                  <a:pt x="61" y="5"/>
                  <a:pt x="61" y="5"/>
                  <a:pt x="61" y="5"/>
                </a:cubicBezTo>
                <a:cubicBezTo>
                  <a:pt x="60" y="3"/>
                  <a:pt x="59" y="2"/>
                  <a:pt x="58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44"/>
                  <a:pt x="2" y="45"/>
                  <a:pt x="3" y="4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2" name="Freeform 44"/>
          <p:cNvSpPr>
            <a:spLocks/>
          </p:cNvSpPr>
          <p:nvPr/>
        </p:nvSpPr>
        <p:spPr bwMode="gray">
          <a:xfrm>
            <a:off x="5755239" y="2909424"/>
            <a:ext cx="115754" cy="87419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0" y="42"/>
              </a:cxn>
              <a:cxn ang="0">
                <a:pos x="4" y="47"/>
              </a:cxn>
              <a:cxn ang="0">
                <a:pos x="62" y="5"/>
              </a:cxn>
              <a:cxn ang="0">
                <a:pos x="58" y="0"/>
              </a:cxn>
            </a:cxnLst>
            <a:rect l="0" t="0" r="r" b="b"/>
            <a:pathLst>
              <a:path w="62" h="47">
                <a:moveTo>
                  <a:pt x="58" y="0"/>
                </a:moveTo>
                <a:cubicBezTo>
                  <a:pt x="0" y="42"/>
                  <a:pt x="0" y="42"/>
                  <a:pt x="0" y="42"/>
                </a:cubicBezTo>
                <a:cubicBezTo>
                  <a:pt x="1" y="43"/>
                  <a:pt x="3" y="45"/>
                  <a:pt x="4" y="47"/>
                </a:cubicBezTo>
                <a:cubicBezTo>
                  <a:pt x="62" y="5"/>
                  <a:pt x="62" y="5"/>
                  <a:pt x="62" y="5"/>
                </a:cubicBezTo>
                <a:cubicBezTo>
                  <a:pt x="60" y="3"/>
                  <a:pt x="59" y="1"/>
                  <a:pt x="5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3" name="Freeform 45"/>
          <p:cNvSpPr>
            <a:spLocks/>
          </p:cNvSpPr>
          <p:nvPr/>
        </p:nvSpPr>
        <p:spPr bwMode="gray">
          <a:xfrm>
            <a:off x="6657848" y="2184119"/>
            <a:ext cx="108865" cy="96980"/>
          </a:xfrm>
          <a:custGeom>
            <a:avLst/>
            <a:gdLst/>
            <a:ahLst/>
            <a:cxnLst>
              <a:cxn ang="0">
                <a:pos x="4" y="53"/>
              </a:cxn>
              <a:cxn ang="0">
                <a:pos x="58" y="5"/>
              </a:cxn>
              <a:cxn ang="0">
                <a:pos x="54" y="0"/>
              </a:cxn>
              <a:cxn ang="0">
                <a:pos x="0" y="49"/>
              </a:cxn>
              <a:cxn ang="0">
                <a:pos x="4" y="53"/>
              </a:cxn>
            </a:cxnLst>
            <a:rect l="0" t="0" r="r" b="b"/>
            <a:pathLst>
              <a:path w="58" h="53">
                <a:moveTo>
                  <a:pt x="4" y="53"/>
                </a:moveTo>
                <a:cubicBezTo>
                  <a:pt x="58" y="5"/>
                  <a:pt x="58" y="5"/>
                  <a:pt x="58" y="5"/>
                </a:cubicBezTo>
                <a:cubicBezTo>
                  <a:pt x="56" y="3"/>
                  <a:pt x="55" y="2"/>
                  <a:pt x="54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50"/>
                  <a:pt x="3" y="52"/>
                  <a:pt x="4" y="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4" name="Freeform 46"/>
          <p:cNvSpPr>
            <a:spLocks/>
          </p:cNvSpPr>
          <p:nvPr/>
        </p:nvSpPr>
        <p:spPr bwMode="gray">
          <a:xfrm>
            <a:off x="5797958" y="2950402"/>
            <a:ext cx="108865" cy="98346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48"/>
              </a:cxn>
              <a:cxn ang="0">
                <a:pos x="4" y="53"/>
              </a:cxn>
              <a:cxn ang="0">
                <a:pos x="58" y="4"/>
              </a:cxn>
              <a:cxn ang="0">
                <a:pos x="53" y="0"/>
              </a:cxn>
            </a:cxnLst>
            <a:rect l="0" t="0" r="r" b="b"/>
            <a:pathLst>
              <a:path w="58" h="53">
                <a:moveTo>
                  <a:pt x="53" y="0"/>
                </a:moveTo>
                <a:cubicBezTo>
                  <a:pt x="0" y="48"/>
                  <a:pt x="0" y="48"/>
                  <a:pt x="0" y="48"/>
                </a:cubicBezTo>
                <a:cubicBezTo>
                  <a:pt x="1" y="50"/>
                  <a:pt x="3" y="51"/>
                  <a:pt x="4" y="53"/>
                </a:cubicBezTo>
                <a:cubicBezTo>
                  <a:pt x="58" y="4"/>
                  <a:pt x="58" y="4"/>
                  <a:pt x="58" y="4"/>
                </a:cubicBezTo>
                <a:cubicBezTo>
                  <a:pt x="56" y="3"/>
                  <a:pt x="55" y="2"/>
                  <a:pt x="5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5" name="Freeform 47"/>
          <p:cNvSpPr>
            <a:spLocks/>
          </p:cNvSpPr>
          <p:nvPr/>
        </p:nvSpPr>
        <p:spPr bwMode="gray">
          <a:xfrm>
            <a:off x="6620641" y="2137678"/>
            <a:ext cx="99218" cy="106542"/>
          </a:xfrm>
          <a:custGeom>
            <a:avLst/>
            <a:gdLst/>
            <a:ahLst/>
            <a:cxnLst>
              <a:cxn ang="0">
                <a:pos x="4" y="58"/>
              </a:cxn>
              <a:cxn ang="0">
                <a:pos x="53" y="4"/>
              </a:cxn>
              <a:cxn ang="0">
                <a:pos x="48" y="0"/>
              </a:cxn>
              <a:cxn ang="0">
                <a:pos x="0" y="54"/>
              </a:cxn>
              <a:cxn ang="0">
                <a:pos x="4" y="58"/>
              </a:cxn>
            </a:cxnLst>
            <a:rect l="0" t="0" r="r" b="b"/>
            <a:pathLst>
              <a:path w="53" h="58">
                <a:moveTo>
                  <a:pt x="4" y="58"/>
                </a:moveTo>
                <a:cubicBezTo>
                  <a:pt x="53" y="4"/>
                  <a:pt x="53" y="4"/>
                  <a:pt x="53" y="4"/>
                </a:cubicBezTo>
                <a:cubicBezTo>
                  <a:pt x="51" y="3"/>
                  <a:pt x="50" y="2"/>
                  <a:pt x="48" y="0"/>
                </a:cubicBezTo>
                <a:cubicBezTo>
                  <a:pt x="0" y="54"/>
                  <a:pt x="0" y="54"/>
                  <a:pt x="0" y="54"/>
                </a:cubicBezTo>
                <a:cubicBezTo>
                  <a:pt x="1" y="55"/>
                  <a:pt x="3" y="57"/>
                  <a:pt x="4" y="5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6" name="Freeform 48"/>
          <p:cNvSpPr>
            <a:spLocks/>
          </p:cNvSpPr>
          <p:nvPr/>
        </p:nvSpPr>
        <p:spPr bwMode="gray">
          <a:xfrm>
            <a:off x="5847567" y="2987281"/>
            <a:ext cx="99218" cy="107907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0" y="54"/>
              </a:cxn>
              <a:cxn ang="0">
                <a:pos x="4" y="58"/>
              </a:cxn>
              <a:cxn ang="0">
                <a:pos x="53" y="4"/>
              </a:cxn>
              <a:cxn ang="0">
                <a:pos x="48" y="0"/>
              </a:cxn>
            </a:cxnLst>
            <a:rect l="0" t="0" r="r" b="b"/>
            <a:pathLst>
              <a:path w="53" h="58">
                <a:moveTo>
                  <a:pt x="48" y="0"/>
                </a:moveTo>
                <a:cubicBezTo>
                  <a:pt x="0" y="54"/>
                  <a:pt x="0" y="54"/>
                  <a:pt x="0" y="54"/>
                </a:cubicBezTo>
                <a:cubicBezTo>
                  <a:pt x="1" y="55"/>
                  <a:pt x="3" y="57"/>
                  <a:pt x="4" y="58"/>
                </a:cubicBezTo>
                <a:cubicBezTo>
                  <a:pt x="53" y="4"/>
                  <a:pt x="53" y="4"/>
                  <a:pt x="53" y="4"/>
                </a:cubicBezTo>
                <a:cubicBezTo>
                  <a:pt x="51" y="3"/>
                  <a:pt x="49" y="2"/>
                  <a:pt x="4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7" name="Freeform 49"/>
          <p:cNvSpPr>
            <a:spLocks/>
          </p:cNvSpPr>
          <p:nvPr/>
        </p:nvSpPr>
        <p:spPr bwMode="gray">
          <a:xfrm>
            <a:off x="5899933" y="3021430"/>
            <a:ext cx="88194" cy="116103"/>
          </a:xfrm>
          <a:custGeom>
            <a:avLst/>
            <a:gdLst/>
            <a:ahLst/>
            <a:cxnLst>
              <a:cxn ang="0">
                <a:pos x="42" y="0"/>
              </a:cxn>
              <a:cxn ang="0">
                <a:pos x="0" y="59"/>
              </a:cxn>
              <a:cxn ang="0">
                <a:pos x="5" y="63"/>
              </a:cxn>
              <a:cxn ang="0">
                <a:pos x="47" y="4"/>
              </a:cxn>
              <a:cxn ang="0">
                <a:pos x="42" y="0"/>
              </a:cxn>
            </a:cxnLst>
            <a:rect l="0" t="0" r="r" b="b"/>
            <a:pathLst>
              <a:path w="47" h="63">
                <a:moveTo>
                  <a:pt x="42" y="0"/>
                </a:moveTo>
                <a:cubicBezTo>
                  <a:pt x="0" y="59"/>
                  <a:pt x="0" y="59"/>
                  <a:pt x="0" y="59"/>
                </a:cubicBezTo>
                <a:cubicBezTo>
                  <a:pt x="1" y="60"/>
                  <a:pt x="3" y="61"/>
                  <a:pt x="5" y="63"/>
                </a:cubicBezTo>
                <a:cubicBezTo>
                  <a:pt x="47" y="4"/>
                  <a:pt x="47" y="4"/>
                  <a:pt x="47" y="4"/>
                </a:cubicBezTo>
                <a:cubicBezTo>
                  <a:pt x="46" y="2"/>
                  <a:pt x="44" y="1"/>
                  <a:pt x="4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8" name="Freeform 50"/>
          <p:cNvSpPr>
            <a:spLocks/>
          </p:cNvSpPr>
          <p:nvPr/>
        </p:nvSpPr>
        <p:spPr bwMode="gray">
          <a:xfrm>
            <a:off x="6576544" y="2096700"/>
            <a:ext cx="90950" cy="114737"/>
          </a:xfrm>
          <a:custGeom>
            <a:avLst/>
            <a:gdLst/>
            <a:ahLst/>
            <a:cxnLst>
              <a:cxn ang="0">
                <a:pos x="5" y="62"/>
              </a:cxn>
              <a:cxn ang="0">
                <a:pos x="48" y="3"/>
              </a:cxn>
              <a:cxn ang="0">
                <a:pos x="43" y="0"/>
              </a:cxn>
              <a:cxn ang="0">
                <a:pos x="0" y="59"/>
              </a:cxn>
              <a:cxn ang="0">
                <a:pos x="5" y="62"/>
              </a:cxn>
            </a:cxnLst>
            <a:rect l="0" t="0" r="r" b="b"/>
            <a:pathLst>
              <a:path w="48" h="62">
                <a:moveTo>
                  <a:pt x="5" y="62"/>
                </a:moveTo>
                <a:cubicBezTo>
                  <a:pt x="48" y="3"/>
                  <a:pt x="48" y="3"/>
                  <a:pt x="48" y="3"/>
                </a:cubicBezTo>
                <a:cubicBezTo>
                  <a:pt x="47" y="2"/>
                  <a:pt x="45" y="1"/>
                  <a:pt x="43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2" y="60"/>
                  <a:pt x="4" y="61"/>
                  <a:pt x="5" y="6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29" name="Freeform 51"/>
          <p:cNvSpPr>
            <a:spLocks/>
          </p:cNvSpPr>
          <p:nvPr/>
        </p:nvSpPr>
        <p:spPr bwMode="gray">
          <a:xfrm>
            <a:off x="6532447" y="2059820"/>
            <a:ext cx="78548" cy="124299"/>
          </a:xfrm>
          <a:custGeom>
            <a:avLst/>
            <a:gdLst/>
            <a:ahLst/>
            <a:cxnLst>
              <a:cxn ang="0">
                <a:pos x="6" y="67"/>
              </a:cxn>
              <a:cxn ang="0">
                <a:pos x="42" y="3"/>
              </a:cxn>
              <a:cxn ang="0">
                <a:pos x="37" y="0"/>
              </a:cxn>
              <a:cxn ang="0">
                <a:pos x="0" y="64"/>
              </a:cxn>
              <a:cxn ang="0">
                <a:pos x="6" y="67"/>
              </a:cxn>
            </a:cxnLst>
            <a:rect l="0" t="0" r="r" b="b"/>
            <a:pathLst>
              <a:path w="42" h="67">
                <a:moveTo>
                  <a:pt x="6" y="67"/>
                </a:moveTo>
                <a:cubicBezTo>
                  <a:pt x="42" y="3"/>
                  <a:pt x="42" y="3"/>
                  <a:pt x="42" y="3"/>
                </a:cubicBezTo>
                <a:cubicBezTo>
                  <a:pt x="41" y="2"/>
                  <a:pt x="39" y="1"/>
                  <a:pt x="37" y="0"/>
                </a:cubicBezTo>
                <a:cubicBezTo>
                  <a:pt x="0" y="64"/>
                  <a:pt x="0" y="64"/>
                  <a:pt x="0" y="64"/>
                </a:cubicBezTo>
                <a:cubicBezTo>
                  <a:pt x="2" y="65"/>
                  <a:pt x="4" y="66"/>
                  <a:pt x="6" y="67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0" name="Freeform 52"/>
          <p:cNvSpPr>
            <a:spLocks/>
          </p:cNvSpPr>
          <p:nvPr/>
        </p:nvSpPr>
        <p:spPr bwMode="gray">
          <a:xfrm>
            <a:off x="5956431" y="3050114"/>
            <a:ext cx="78548" cy="122933"/>
          </a:xfrm>
          <a:custGeom>
            <a:avLst/>
            <a:gdLst/>
            <a:ahLst/>
            <a:cxnLst>
              <a:cxn ang="0">
                <a:pos x="37" y="0"/>
              </a:cxn>
              <a:cxn ang="0">
                <a:pos x="0" y="63"/>
              </a:cxn>
              <a:cxn ang="0">
                <a:pos x="5" y="66"/>
              </a:cxn>
              <a:cxn ang="0">
                <a:pos x="42" y="3"/>
              </a:cxn>
              <a:cxn ang="0">
                <a:pos x="37" y="0"/>
              </a:cxn>
            </a:cxnLst>
            <a:rect l="0" t="0" r="r" b="b"/>
            <a:pathLst>
              <a:path w="42" h="66">
                <a:moveTo>
                  <a:pt x="37" y="0"/>
                </a:moveTo>
                <a:cubicBezTo>
                  <a:pt x="0" y="63"/>
                  <a:pt x="0" y="63"/>
                  <a:pt x="0" y="63"/>
                </a:cubicBezTo>
                <a:cubicBezTo>
                  <a:pt x="2" y="64"/>
                  <a:pt x="4" y="65"/>
                  <a:pt x="5" y="66"/>
                </a:cubicBezTo>
                <a:cubicBezTo>
                  <a:pt x="42" y="3"/>
                  <a:pt x="42" y="3"/>
                  <a:pt x="42" y="3"/>
                </a:cubicBezTo>
                <a:cubicBezTo>
                  <a:pt x="40" y="2"/>
                  <a:pt x="38" y="1"/>
                  <a:pt x="37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1" name="Freeform 53"/>
          <p:cNvSpPr>
            <a:spLocks/>
          </p:cNvSpPr>
          <p:nvPr/>
        </p:nvSpPr>
        <p:spPr bwMode="gray">
          <a:xfrm>
            <a:off x="6485594" y="2029770"/>
            <a:ext cx="67524" cy="129762"/>
          </a:xfrm>
          <a:custGeom>
            <a:avLst/>
            <a:gdLst/>
            <a:ahLst/>
            <a:cxnLst>
              <a:cxn ang="0">
                <a:pos x="6" y="70"/>
              </a:cxn>
              <a:cxn ang="0">
                <a:pos x="36" y="3"/>
              </a:cxn>
              <a:cxn ang="0">
                <a:pos x="30" y="0"/>
              </a:cxn>
              <a:cxn ang="0">
                <a:pos x="0" y="67"/>
              </a:cxn>
              <a:cxn ang="0">
                <a:pos x="6" y="70"/>
              </a:cxn>
            </a:cxnLst>
            <a:rect l="0" t="0" r="r" b="b"/>
            <a:pathLst>
              <a:path w="36" h="70">
                <a:moveTo>
                  <a:pt x="6" y="70"/>
                </a:moveTo>
                <a:cubicBezTo>
                  <a:pt x="36" y="3"/>
                  <a:pt x="36" y="3"/>
                  <a:pt x="36" y="3"/>
                </a:cubicBezTo>
                <a:cubicBezTo>
                  <a:pt x="34" y="2"/>
                  <a:pt x="32" y="1"/>
                  <a:pt x="3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2" y="68"/>
                  <a:pt x="4" y="69"/>
                  <a:pt x="6" y="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2" name="Freeform 54"/>
          <p:cNvSpPr>
            <a:spLocks/>
          </p:cNvSpPr>
          <p:nvPr/>
        </p:nvSpPr>
        <p:spPr bwMode="gray">
          <a:xfrm>
            <a:off x="6437363" y="2005183"/>
            <a:ext cx="52365" cy="135226"/>
          </a:xfrm>
          <a:custGeom>
            <a:avLst/>
            <a:gdLst/>
            <a:ahLst/>
            <a:cxnLst>
              <a:cxn ang="0">
                <a:pos x="5" y="73"/>
              </a:cxn>
              <a:cxn ang="0">
                <a:pos x="28" y="2"/>
              </a:cxn>
              <a:cxn ang="0">
                <a:pos x="22" y="0"/>
              </a:cxn>
              <a:cxn ang="0">
                <a:pos x="0" y="71"/>
              </a:cxn>
              <a:cxn ang="0">
                <a:pos x="5" y="73"/>
              </a:cxn>
            </a:cxnLst>
            <a:rect l="0" t="0" r="r" b="b"/>
            <a:pathLst>
              <a:path w="28" h="73">
                <a:moveTo>
                  <a:pt x="5" y="73"/>
                </a:moveTo>
                <a:cubicBezTo>
                  <a:pt x="28" y="2"/>
                  <a:pt x="28" y="2"/>
                  <a:pt x="28" y="2"/>
                </a:cubicBezTo>
                <a:cubicBezTo>
                  <a:pt x="26" y="2"/>
                  <a:pt x="24" y="1"/>
                  <a:pt x="22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2" y="71"/>
                  <a:pt x="3" y="72"/>
                  <a:pt x="5" y="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3" name="Freeform 55"/>
          <p:cNvSpPr>
            <a:spLocks/>
          </p:cNvSpPr>
          <p:nvPr/>
        </p:nvSpPr>
        <p:spPr bwMode="gray">
          <a:xfrm>
            <a:off x="6384998" y="1988792"/>
            <a:ext cx="39963" cy="136592"/>
          </a:xfrm>
          <a:custGeom>
            <a:avLst/>
            <a:gdLst/>
            <a:ahLst/>
            <a:cxnLst>
              <a:cxn ang="0">
                <a:pos x="6" y="74"/>
              </a:cxn>
              <a:cxn ang="0">
                <a:pos x="22" y="2"/>
              </a:cxn>
              <a:cxn ang="0">
                <a:pos x="16" y="0"/>
              </a:cxn>
              <a:cxn ang="0">
                <a:pos x="0" y="73"/>
              </a:cxn>
              <a:cxn ang="0">
                <a:pos x="6" y="74"/>
              </a:cxn>
            </a:cxnLst>
            <a:rect l="0" t="0" r="r" b="b"/>
            <a:pathLst>
              <a:path w="22" h="74">
                <a:moveTo>
                  <a:pt x="6" y="74"/>
                </a:move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18" y="1"/>
                  <a:pt x="16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3"/>
                  <a:pt x="4" y="74"/>
                  <a:pt x="6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4" name="Freeform 56"/>
          <p:cNvSpPr>
            <a:spLocks/>
          </p:cNvSpPr>
          <p:nvPr/>
        </p:nvSpPr>
        <p:spPr bwMode="gray">
          <a:xfrm>
            <a:off x="6332633" y="1979230"/>
            <a:ext cx="26183" cy="137958"/>
          </a:xfrm>
          <a:custGeom>
            <a:avLst/>
            <a:gdLst/>
            <a:ahLst/>
            <a:cxnLst>
              <a:cxn ang="0">
                <a:pos x="6" y="74"/>
              </a:cxn>
              <a:cxn ang="0">
                <a:pos x="14" y="0"/>
              </a:cxn>
              <a:cxn ang="0">
                <a:pos x="8" y="0"/>
              </a:cxn>
              <a:cxn ang="0">
                <a:pos x="0" y="74"/>
              </a:cxn>
              <a:cxn ang="0">
                <a:pos x="6" y="74"/>
              </a:cxn>
            </a:cxnLst>
            <a:rect l="0" t="0" r="r" b="b"/>
            <a:pathLst>
              <a:path w="14" h="74">
                <a:moveTo>
                  <a:pt x="6" y="74"/>
                </a:move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2" y="74"/>
                  <a:pt x="4" y="74"/>
                  <a:pt x="6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5" name="Freeform 57"/>
          <p:cNvSpPr>
            <a:spLocks/>
          </p:cNvSpPr>
          <p:nvPr/>
        </p:nvSpPr>
        <p:spPr bwMode="gray">
          <a:xfrm>
            <a:off x="6040491" y="2122653"/>
            <a:ext cx="237021" cy="340114"/>
          </a:xfrm>
          <a:custGeom>
            <a:avLst/>
            <a:gdLst/>
            <a:ahLst/>
            <a:cxnLst>
              <a:cxn ang="0">
                <a:pos x="91" y="182"/>
              </a:cxn>
              <a:cxn ang="0">
                <a:pos x="96" y="180"/>
              </a:cxn>
              <a:cxn ang="0">
                <a:pos x="100" y="179"/>
              </a:cxn>
              <a:cxn ang="0">
                <a:pos x="105" y="177"/>
              </a:cxn>
              <a:cxn ang="0">
                <a:pos x="109" y="176"/>
              </a:cxn>
              <a:cxn ang="0">
                <a:pos x="115" y="175"/>
              </a:cxn>
              <a:cxn ang="0">
                <a:pos x="118" y="175"/>
              </a:cxn>
              <a:cxn ang="0">
                <a:pos x="124" y="174"/>
              </a:cxn>
              <a:cxn ang="0">
                <a:pos x="127" y="174"/>
              </a:cxn>
              <a:cxn ang="0">
                <a:pos x="127" y="0"/>
              </a:cxn>
              <a:cxn ang="0">
                <a:pos x="0" y="33"/>
              </a:cxn>
              <a:cxn ang="0">
                <a:pos x="87" y="184"/>
              </a:cxn>
              <a:cxn ang="0">
                <a:pos x="91" y="182"/>
              </a:cxn>
            </a:cxnLst>
            <a:rect l="0" t="0" r="r" b="b"/>
            <a:pathLst>
              <a:path w="127" h="184">
                <a:moveTo>
                  <a:pt x="91" y="182"/>
                </a:moveTo>
                <a:cubicBezTo>
                  <a:pt x="92" y="182"/>
                  <a:pt x="94" y="181"/>
                  <a:pt x="96" y="180"/>
                </a:cubicBezTo>
                <a:cubicBezTo>
                  <a:pt x="97" y="180"/>
                  <a:pt x="98" y="179"/>
                  <a:pt x="100" y="179"/>
                </a:cubicBezTo>
                <a:cubicBezTo>
                  <a:pt x="101" y="178"/>
                  <a:pt x="103" y="178"/>
                  <a:pt x="105" y="177"/>
                </a:cubicBezTo>
                <a:cubicBezTo>
                  <a:pt x="106" y="177"/>
                  <a:pt x="108" y="177"/>
                  <a:pt x="109" y="176"/>
                </a:cubicBezTo>
                <a:cubicBezTo>
                  <a:pt x="111" y="176"/>
                  <a:pt x="113" y="176"/>
                  <a:pt x="115" y="175"/>
                </a:cubicBezTo>
                <a:cubicBezTo>
                  <a:pt x="116" y="175"/>
                  <a:pt x="117" y="175"/>
                  <a:pt x="118" y="175"/>
                </a:cubicBezTo>
                <a:cubicBezTo>
                  <a:pt x="120" y="175"/>
                  <a:pt x="122" y="175"/>
                  <a:pt x="124" y="174"/>
                </a:cubicBezTo>
                <a:cubicBezTo>
                  <a:pt x="125" y="174"/>
                  <a:pt x="126" y="174"/>
                  <a:pt x="127" y="174"/>
                </a:cubicBezTo>
                <a:cubicBezTo>
                  <a:pt x="127" y="0"/>
                  <a:pt x="127" y="0"/>
                  <a:pt x="127" y="0"/>
                </a:cubicBezTo>
                <a:cubicBezTo>
                  <a:pt x="81" y="0"/>
                  <a:pt x="38" y="12"/>
                  <a:pt x="0" y="33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8" y="183"/>
                  <a:pt x="90" y="183"/>
                  <a:pt x="91" y="182"/>
                </a:cubicBezTo>
                <a:close/>
              </a:path>
            </a:pathLst>
          </a:custGeom>
          <a:solidFill>
            <a:schemeClr val="tx2">
              <a:lumMod val="25000"/>
              <a:lumOff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6" name="Freeform 58"/>
          <p:cNvSpPr>
            <a:spLocks/>
          </p:cNvSpPr>
          <p:nvPr/>
        </p:nvSpPr>
        <p:spPr bwMode="gray">
          <a:xfrm>
            <a:off x="6372596" y="2700438"/>
            <a:ext cx="336239" cy="333285"/>
          </a:xfrm>
          <a:custGeom>
            <a:avLst/>
            <a:gdLst/>
            <a:ahLst/>
            <a:cxnLst>
              <a:cxn ang="0">
                <a:pos x="27" y="3"/>
              </a:cxn>
              <a:cxn ang="0">
                <a:pos x="23" y="8"/>
              </a:cxn>
              <a:cxn ang="0">
                <a:pos x="21" y="10"/>
              </a:cxn>
              <a:cxn ang="0">
                <a:pos x="17" y="15"/>
              </a:cxn>
              <a:cxn ang="0">
                <a:pos x="15" y="17"/>
              </a:cxn>
              <a:cxn ang="0">
                <a:pos x="11" y="21"/>
              </a:cxn>
              <a:cxn ang="0">
                <a:pos x="8" y="24"/>
              </a:cxn>
              <a:cxn ang="0">
                <a:pos x="3" y="27"/>
              </a:cxn>
              <a:cxn ang="0">
                <a:pos x="0" y="29"/>
              </a:cxn>
              <a:cxn ang="0">
                <a:pos x="87" y="180"/>
              </a:cxn>
              <a:cxn ang="0">
                <a:pos x="179" y="87"/>
              </a:cxn>
              <a:cxn ang="0">
                <a:pos x="28" y="0"/>
              </a:cxn>
              <a:cxn ang="0">
                <a:pos x="27" y="3"/>
              </a:cxn>
            </a:cxnLst>
            <a:rect l="0" t="0" r="r" b="b"/>
            <a:pathLst>
              <a:path w="179" h="180">
                <a:moveTo>
                  <a:pt x="27" y="3"/>
                </a:moveTo>
                <a:cubicBezTo>
                  <a:pt x="26" y="4"/>
                  <a:pt x="24" y="6"/>
                  <a:pt x="23" y="8"/>
                </a:cubicBezTo>
                <a:cubicBezTo>
                  <a:pt x="23" y="8"/>
                  <a:pt x="22" y="9"/>
                  <a:pt x="21" y="10"/>
                </a:cubicBezTo>
                <a:cubicBezTo>
                  <a:pt x="20" y="12"/>
                  <a:pt x="19" y="13"/>
                  <a:pt x="17" y="15"/>
                </a:cubicBezTo>
                <a:cubicBezTo>
                  <a:pt x="17" y="16"/>
                  <a:pt x="16" y="16"/>
                  <a:pt x="15" y="17"/>
                </a:cubicBezTo>
                <a:cubicBezTo>
                  <a:pt x="14" y="19"/>
                  <a:pt x="12" y="20"/>
                  <a:pt x="11" y="21"/>
                </a:cubicBezTo>
                <a:cubicBezTo>
                  <a:pt x="10" y="22"/>
                  <a:pt x="9" y="23"/>
                  <a:pt x="8" y="24"/>
                </a:cubicBezTo>
                <a:cubicBezTo>
                  <a:pt x="6" y="25"/>
                  <a:pt x="5" y="26"/>
                  <a:pt x="3" y="27"/>
                </a:cubicBezTo>
                <a:cubicBezTo>
                  <a:pt x="2" y="28"/>
                  <a:pt x="1" y="29"/>
                  <a:pt x="0" y="29"/>
                </a:cubicBezTo>
                <a:cubicBezTo>
                  <a:pt x="87" y="180"/>
                  <a:pt x="87" y="180"/>
                  <a:pt x="87" y="180"/>
                </a:cubicBezTo>
                <a:cubicBezTo>
                  <a:pt x="125" y="157"/>
                  <a:pt x="157" y="125"/>
                  <a:pt x="179" y="87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1"/>
                  <a:pt x="27" y="2"/>
                  <a:pt x="27" y="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7" name="Freeform 59"/>
          <p:cNvSpPr>
            <a:spLocks/>
          </p:cNvSpPr>
          <p:nvPr/>
        </p:nvSpPr>
        <p:spPr bwMode="gray">
          <a:xfrm>
            <a:off x="5854457" y="2189583"/>
            <a:ext cx="338995" cy="333285"/>
          </a:xfrm>
          <a:custGeom>
            <a:avLst/>
            <a:gdLst/>
            <a:ahLst/>
            <a:cxnLst>
              <a:cxn ang="0">
                <a:pos x="153" y="176"/>
              </a:cxn>
              <a:cxn ang="0">
                <a:pos x="157" y="172"/>
              </a:cxn>
              <a:cxn ang="0">
                <a:pos x="159" y="169"/>
              </a:cxn>
              <a:cxn ang="0">
                <a:pos x="163" y="165"/>
              </a:cxn>
              <a:cxn ang="0">
                <a:pos x="166" y="162"/>
              </a:cxn>
              <a:cxn ang="0">
                <a:pos x="170" y="158"/>
              </a:cxn>
              <a:cxn ang="0">
                <a:pos x="173" y="156"/>
              </a:cxn>
              <a:cxn ang="0">
                <a:pos x="178" y="153"/>
              </a:cxn>
              <a:cxn ang="0">
                <a:pos x="181" y="151"/>
              </a:cxn>
              <a:cxn ang="0">
                <a:pos x="94" y="0"/>
              </a:cxn>
              <a:cxn ang="0">
                <a:pos x="0" y="92"/>
              </a:cxn>
              <a:cxn ang="0">
                <a:pos x="151" y="180"/>
              </a:cxn>
              <a:cxn ang="0">
                <a:pos x="153" y="176"/>
              </a:cxn>
            </a:cxnLst>
            <a:rect l="0" t="0" r="r" b="b"/>
            <a:pathLst>
              <a:path w="181" h="180">
                <a:moveTo>
                  <a:pt x="153" y="176"/>
                </a:moveTo>
                <a:cubicBezTo>
                  <a:pt x="154" y="175"/>
                  <a:pt x="155" y="173"/>
                  <a:pt x="157" y="172"/>
                </a:cubicBezTo>
                <a:cubicBezTo>
                  <a:pt x="157" y="171"/>
                  <a:pt x="158" y="170"/>
                  <a:pt x="159" y="169"/>
                </a:cubicBezTo>
                <a:cubicBezTo>
                  <a:pt x="160" y="167"/>
                  <a:pt x="162" y="166"/>
                  <a:pt x="163" y="165"/>
                </a:cubicBezTo>
                <a:cubicBezTo>
                  <a:pt x="164" y="164"/>
                  <a:pt x="165" y="163"/>
                  <a:pt x="166" y="162"/>
                </a:cubicBezTo>
                <a:cubicBezTo>
                  <a:pt x="167" y="161"/>
                  <a:pt x="169" y="159"/>
                  <a:pt x="170" y="158"/>
                </a:cubicBezTo>
                <a:cubicBezTo>
                  <a:pt x="171" y="157"/>
                  <a:pt x="172" y="157"/>
                  <a:pt x="173" y="156"/>
                </a:cubicBezTo>
                <a:cubicBezTo>
                  <a:pt x="175" y="155"/>
                  <a:pt x="176" y="154"/>
                  <a:pt x="178" y="153"/>
                </a:cubicBezTo>
                <a:cubicBezTo>
                  <a:pt x="179" y="152"/>
                  <a:pt x="180" y="151"/>
                  <a:pt x="181" y="151"/>
                </a:cubicBezTo>
                <a:cubicBezTo>
                  <a:pt x="94" y="0"/>
                  <a:pt x="94" y="0"/>
                  <a:pt x="94" y="0"/>
                </a:cubicBezTo>
                <a:cubicBezTo>
                  <a:pt x="56" y="22"/>
                  <a:pt x="23" y="54"/>
                  <a:pt x="0" y="92"/>
                </a:cubicBezTo>
                <a:cubicBezTo>
                  <a:pt x="151" y="180"/>
                  <a:pt x="151" y="180"/>
                  <a:pt x="151" y="180"/>
                </a:cubicBezTo>
                <a:cubicBezTo>
                  <a:pt x="152" y="179"/>
                  <a:pt x="152" y="177"/>
                  <a:pt x="153" y="176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8" name="Freeform 60"/>
          <p:cNvSpPr>
            <a:spLocks/>
          </p:cNvSpPr>
          <p:nvPr/>
        </p:nvSpPr>
        <p:spPr bwMode="gray">
          <a:xfrm>
            <a:off x="6431851" y="2617117"/>
            <a:ext cx="343129" cy="233572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10" y="4"/>
              </a:cxn>
              <a:cxn ang="0">
                <a:pos x="9" y="10"/>
              </a:cxn>
              <a:cxn ang="0">
                <a:pos x="9" y="13"/>
              </a:cxn>
              <a:cxn ang="0">
                <a:pos x="8" y="19"/>
              </a:cxn>
              <a:cxn ang="0">
                <a:pos x="7" y="22"/>
              </a:cxn>
              <a:cxn ang="0">
                <a:pos x="5" y="28"/>
              </a:cxn>
              <a:cxn ang="0">
                <a:pos x="4" y="31"/>
              </a:cxn>
              <a:cxn ang="0">
                <a:pos x="2" y="36"/>
              </a:cxn>
              <a:cxn ang="0">
                <a:pos x="0" y="39"/>
              </a:cxn>
              <a:cxn ang="0">
                <a:pos x="151" y="126"/>
              </a:cxn>
              <a:cxn ang="0">
                <a:pos x="184" y="0"/>
              </a:cxn>
              <a:cxn ang="0">
                <a:pos x="10" y="0"/>
              </a:cxn>
            </a:cxnLst>
            <a:rect l="0" t="0" r="r" b="b"/>
            <a:pathLst>
              <a:path w="184" h="126">
                <a:moveTo>
                  <a:pt x="10" y="0"/>
                </a:moveTo>
                <a:cubicBezTo>
                  <a:pt x="10" y="1"/>
                  <a:pt x="10" y="3"/>
                  <a:pt x="10" y="4"/>
                </a:cubicBezTo>
                <a:cubicBezTo>
                  <a:pt x="10" y="6"/>
                  <a:pt x="10" y="8"/>
                  <a:pt x="9" y="10"/>
                </a:cubicBezTo>
                <a:cubicBezTo>
                  <a:pt x="9" y="11"/>
                  <a:pt x="9" y="12"/>
                  <a:pt x="9" y="13"/>
                </a:cubicBezTo>
                <a:cubicBezTo>
                  <a:pt x="9" y="15"/>
                  <a:pt x="8" y="17"/>
                  <a:pt x="8" y="19"/>
                </a:cubicBezTo>
                <a:cubicBezTo>
                  <a:pt x="8" y="20"/>
                  <a:pt x="7" y="21"/>
                  <a:pt x="7" y="22"/>
                </a:cubicBezTo>
                <a:cubicBezTo>
                  <a:pt x="6" y="24"/>
                  <a:pt x="6" y="26"/>
                  <a:pt x="5" y="28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3" y="35"/>
                  <a:pt x="2" y="36"/>
                </a:cubicBezTo>
                <a:cubicBezTo>
                  <a:pt x="1" y="37"/>
                  <a:pt x="1" y="38"/>
                  <a:pt x="0" y="39"/>
                </a:cubicBezTo>
                <a:cubicBezTo>
                  <a:pt x="151" y="126"/>
                  <a:pt x="151" y="126"/>
                  <a:pt x="151" y="126"/>
                </a:cubicBezTo>
                <a:cubicBezTo>
                  <a:pt x="172" y="89"/>
                  <a:pt x="184" y="46"/>
                  <a:pt x="184" y="0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39" name="Freeform 61"/>
          <p:cNvSpPr>
            <a:spLocks/>
          </p:cNvSpPr>
          <p:nvPr/>
        </p:nvSpPr>
        <p:spPr bwMode="gray">
          <a:xfrm>
            <a:off x="5784178" y="2371251"/>
            <a:ext cx="347263" cy="234939"/>
          </a:xfrm>
          <a:custGeom>
            <a:avLst/>
            <a:gdLst/>
            <a:ahLst/>
            <a:cxnLst>
              <a:cxn ang="0">
                <a:pos x="174" y="124"/>
              </a:cxn>
              <a:cxn ang="0">
                <a:pos x="175" y="118"/>
              </a:cxn>
              <a:cxn ang="0">
                <a:pos x="176" y="114"/>
              </a:cxn>
              <a:cxn ang="0">
                <a:pos x="177" y="108"/>
              </a:cxn>
              <a:cxn ang="0">
                <a:pos x="178" y="104"/>
              </a:cxn>
              <a:cxn ang="0">
                <a:pos x="180" y="99"/>
              </a:cxn>
              <a:cxn ang="0">
                <a:pos x="181" y="95"/>
              </a:cxn>
              <a:cxn ang="0">
                <a:pos x="184" y="90"/>
              </a:cxn>
              <a:cxn ang="0">
                <a:pos x="186" y="87"/>
              </a:cxn>
              <a:cxn ang="0">
                <a:pos x="35" y="0"/>
              </a:cxn>
              <a:cxn ang="0">
                <a:pos x="0" y="127"/>
              </a:cxn>
              <a:cxn ang="0">
                <a:pos x="174" y="127"/>
              </a:cxn>
              <a:cxn ang="0">
                <a:pos x="174" y="124"/>
              </a:cxn>
            </a:cxnLst>
            <a:rect l="0" t="0" r="r" b="b"/>
            <a:pathLst>
              <a:path w="186" h="127">
                <a:moveTo>
                  <a:pt x="174" y="124"/>
                </a:moveTo>
                <a:cubicBezTo>
                  <a:pt x="175" y="122"/>
                  <a:pt x="175" y="120"/>
                  <a:pt x="175" y="118"/>
                </a:cubicBezTo>
                <a:cubicBezTo>
                  <a:pt x="175" y="116"/>
                  <a:pt x="175" y="115"/>
                  <a:pt x="176" y="114"/>
                </a:cubicBezTo>
                <a:cubicBezTo>
                  <a:pt x="176" y="112"/>
                  <a:pt x="177" y="110"/>
                  <a:pt x="177" y="108"/>
                </a:cubicBezTo>
                <a:cubicBezTo>
                  <a:pt x="177" y="107"/>
                  <a:pt x="178" y="106"/>
                  <a:pt x="178" y="104"/>
                </a:cubicBezTo>
                <a:cubicBezTo>
                  <a:pt x="179" y="103"/>
                  <a:pt x="179" y="101"/>
                  <a:pt x="180" y="99"/>
                </a:cubicBezTo>
                <a:cubicBezTo>
                  <a:pt x="180" y="98"/>
                  <a:pt x="181" y="96"/>
                  <a:pt x="181" y="95"/>
                </a:cubicBezTo>
                <a:cubicBezTo>
                  <a:pt x="182" y="93"/>
                  <a:pt x="183" y="92"/>
                  <a:pt x="184" y="90"/>
                </a:cubicBezTo>
                <a:cubicBezTo>
                  <a:pt x="185" y="89"/>
                  <a:pt x="185" y="88"/>
                  <a:pt x="186" y="87"/>
                </a:cubicBezTo>
                <a:cubicBezTo>
                  <a:pt x="35" y="0"/>
                  <a:pt x="35" y="0"/>
                  <a:pt x="35" y="0"/>
                </a:cubicBezTo>
                <a:cubicBezTo>
                  <a:pt x="13" y="37"/>
                  <a:pt x="1" y="81"/>
                  <a:pt x="0" y="127"/>
                </a:cubicBezTo>
                <a:cubicBezTo>
                  <a:pt x="174" y="127"/>
                  <a:pt x="174" y="127"/>
                  <a:pt x="174" y="127"/>
                </a:cubicBezTo>
                <a:cubicBezTo>
                  <a:pt x="174" y="126"/>
                  <a:pt x="174" y="125"/>
                  <a:pt x="174" y="12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0" name="Freeform 62"/>
          <p:cNvSpPr>
            <a:spLocks/>
          </p:cNvSpPr>
          <p:nvPr/>
        </p:nvSpPr>
        <p:spPr bwMode="gray">
          <a:xfrm>
            <a:off x="6429095" y="2373983"/>
            <a:ext cx="345885" cy="232207"/>
          </a:xfrm>
          <a:custGeom>
            <a:avLst/>
            <a:gdLst/>
            <a:ahLst/>
            <a:cxnLst>
              <a:cxn ang="0">
                <a:pos x="2" y="90"/>
              </a:cxn>
              <a:cxn ang="0">
                <a:pos x="4" y="95"/>
              </a:cxn>
              <a:cxn ang="0">
                <a:pos x="6" y="98"/>
              </a:cxn>
              <a:cxn ang="0">
                <a:pos x="7" y="104"/>
              </a:cxn>
              <a:cxn ang="0">
                <a:pos x="8" y="107"/>
              </a:cxn>
              <a:cxn ang="0">
                <a:pos x="10" y="113"/>
              </a:cxn>
              <a:cxn ang="0">
                <a:pos x="10" y="116"/>
              </a:cxn>
              <a:cxn ang="0">
                <a:pos x="11" y="122"/>
              </a:cxn>
              <a:cxn ang="0">
                <a:pos x="11" y="125"/>
              </a:cxn>
              <a:cxn ang="0">
                <a:pos x="185" y="125"/>
              </a:cxn>
              <a:cxn ang="0">
                <a:pos x="151" y="0"/>
              </a:cxn>
              <a:cxn ang="0">
                <a:pos x="0" y="87"/>
              </a:cxn>
              <a:cxn ang="0">
                <a:pos x="2" y="90"/>
              </a:cxn>
            </a:cxnLst>
            <a:rect l="0" t="0" r="r" b="b"/>
            <a:pathLst>
              <a:path w="185" h="125">
                <a:moveTo>
                  <a:pt x="2" y="90"/>
                </a:moveTo>
                <a:cubicBezTo>
                  <a:pt x="3" y="91"/>
                  <a:pt x="4" y="93"/>
                  <a:pt x="4" y="95"/>
                </a:cubicBezTo>
                <a:cubicBezTo>
                  <a:pt x="5" y="96"/>
                  <a:pt x="5" y="97"/>
                  <a:pt x="6" y="98"/>
                </a:cubicBezTo>
                <a:cubicBezTo>
                  <a:pt x="6" y="100"/>
                  <a:pt x="7" y="102"/>
                  <a:pt x="7" y="104"/>
                </a:cubicBezTo>
                <a:cubicBezTo>
                  <a:pt x="8" y="105"/>
                  <a:pt x="8" y="106"/>
                  <a:pt x="8" y="107"/>
                </a:cubicBezTo>
                <a:cubicBezTo>
                  <a:pt x="9" y="109"/>
                  <a:pt x="9" y="111"/>
                  <a:pt x="10" y="113"/>
                </a:cubicBezTo>
                <a:cubicBezTo>
                  <a:pt x="10" y="114"/>
                  <a:pt x="10" y="115"/>
                  <a:pt x="10" y="116"/>
                </a:cubicBezTo>
                <a:cubicBezTo>
                  <a:pt x="10" y="118"/>
                  <a:pt x="11" y="120"/>
                  <a:pt x="11" y="122"/>
                </a:cubicBezTo>
                <a:cubicBezTo>
                  <a:pt x="11" y="123"/>
                  <a:pt x="11" y="124"/>
                  <a:pt x="11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84" y="80"/>
                  <a:pt x="172" y="37"/>
                  <a:pt x="151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1" y="88"/>
                  <a:pt x="1" y="89"/>
                  <a:pt x="2" y="9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1" name="Freeform 63"/>
          <p:cNvSpPr>
            <a:spLocks/>
          </p:cNvSpPr>
          <p:nvPr/>
        </p:nvSpPr>
        <p:spPr bwMode="gray">
          <a:xfrm>
            <a:off x="5784178" y="2617117"/>
            <a:ext cx="345885" cy="239036"/>
          </a:xfrm>
          <a:custGeom>
            <a:avLst/>
            <a:gdLst/>
            <a:ahLst/>
            <a:cxnLst>
              <a:cxn ang="0">
                <a:pos x="183" y="38"/>
              </a:cxn>
              <a:cxn ang="0">
                <a:pos x="181" y="33"/>
              </a:cxn>
              <a:cxn ang="0">
                <a:pos x="179" y="29"/>
              </a:cxn>
              <a:cxn ang="0">
                <a:pos x="177" y="23"/>
              </a:cxn>
              <a:cxn ang="0">
                <a:pos x="177" y="20"/>
              </a:cxn>
              <a:cxn ang="0">
                <a:pos x="175" y="14"/>
              </a:cxn>
              <a:cxn ang="0">
                <a:pos x="175" y="10"/>
              </a:cxn>
              <a:cxn ang="0">
                <a:pos x="174" y="4"/>
              </a:cxn>
              <a:cxn ang="0">
                <a:pos x="174" y="0"/>
              </a:cxn>
              <a:cxn ang="0">
                <a:pos x="0" y="0"/>
              </a:cxn>
              <a:cxn ang="0">
                <a:pos x="34" y="129"/>
              </a:cxn>
              <a:cxn ang="0">
                <a:pos x="185" y="42"/>
              </a:cxn>
              <a:cxn ang="0">
                <a:pos x="183" y="38"/>
              </a:cxn>
            </a:cxnLst>
            <a:rect l="0" t="0" r="r" b="b"/>
            <a:pathLst>
              <a:path w="185" h="129">
                <a:moveTo>
                  <a:pt x="183" y="38"/>
                </a:moveTo>
                <a:cubicBezTo>
                  <a:pt x="182" y="36"/>
                  <a:pt x="181" y="35"/>
                  <a:pt x="181" y="33"/>
                </a:cubicBezTo>
                <a:cubicBezTo>
                  <a:pt x="180" y="32"/>
                  <a:pt x="180" y="30"/>
                  <a:pt x="179" y="29"/>
                </a:cubicBezTo>
                <a:cubicBezTo>
                  <a:pt x="179" y="27"/>
                  <a:pt x="178" y="25"/>
                  <a:pt x="177" y="23"/>
                </a:cubicBezTo>
                <a:cubicBezTo>
                  <a:pt x="177" y="22"/>
                  <a:pt x="177" y="21"/>
                  <a:pt x="177" y="20"/>
                </a:cubicBezTo>
                <a:cubicBezTo>
                  <a:pt x="176" y="18"/>
                  <a:pt x="176" y="16"/>
                  <a:pt x="175" y="14"/>
                </a:cubicBezTo>
                <a:cubicBezTo>
                  <a:pt x="175" y="13"/>
                  <a:pt x="175" y="11"/>
                  <a:pt x="175" y="10"/>
                </a:cubicBezTo>
                <a:cubicBezTo>
                  <a:pt x="174" y="8"/>
                  <a:pt x="174" y="6"/>
                  <a:pt x="174" y="4"/>
                </a:cubicBezTo>
                <a:cubicBezTo>
                  <a:pt x="174" y="3"/>
                  <a:pt x="174" y="2"/>
                  <a:pt x="1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7"/>
                  <a:pt x="13" y="91"/>
                  <a:pt x="34" y="129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4" y="40"/>
                  <a:pt x="184" y="39"/>
                  <a:pt x="183" y="38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2" name="Freeform 64"/>
          <p:cNvSpPr>
            <a:spLocks/>
          </p:cNvSpPr>
          <p:nvPr/>
        </p:nvSpPr>
        <p:spPr bwMode="gray">
          <a:xfrm>
            <a:off x="6371218" y="2192314"/>
            <a:ext cx="334861" cy="334651"/>
          </a:xfrm>
          <a:custGeom>
            <a:avLst/>
            <a:gdLst/>
            <a:ahLst/>
            <a:cxnLst>
              <a:cxn ang="0">
                <a:pos x="3" y="153"/>
              </a:cxn>
              <a:cxn ang="0">
                <a:pos x="8" y="156"/>
              </a:cxn>
              <a:cxn ang="0">
                <a:pos x="10" y="158"/>
              </a:cxn>
              <a:cxn ang="0">
                <a:pos x="15" y="163"/>
              </a:cxn>
              <a:cxn ang="0">
                <a:pos x="17" y="165"/>
              </a:cxn>
              <a:cxn ang="0">
                <a:pos x="21" y="169"/>
              </a:cxn>
              <a:cxn ang="0">
                <a:pos x="23" y="172"/>
              </a:cxn>
              <a:cxn ang="0">
                <a:pos x="27" y="177"/>
              </a:cxn>
              <a:cxn ang="0">
                <a:pos x="28" y="180"/>
              </a:cxn>
              <a:cxn ang="0">
                <a:pos x="179" y="93"/>
              </a:cxn>
              <a:cxn ang="0">
                <a:pos x="88" y="0"/>
              </a:cxn>
              <a:cxn ang="0">
                <a:pos x="0" y="151"/>
              </a:cxn>
              <a:cxn ang="0">
                <a:pos x="3" y="153"/>
              </a:cxn>
            </a:cxnLst>
            <a:rect l="0" t="0" r="r" b="b"/>
            <a:pathLst>
              <a:path w="179" h="180">
                <a:moveTo>
                  <a:pt x="3" y="153"/>
                </a:moveTo>
                <a:cubicBezTo>
                  <a:pt x="5" y="154"/>
                  <a:pt x="6" y="155"/>
                  <a:pt x="8" y="156"/>
                </a:cubicBezTo>
                <a:cubicBezTo>
                  <a:pt x="9" y="157"/>
                  <a:pt x="10" y="158"/>
                  <a:pt x="10" y="158"/>
                </a:cubicBezTo>
                <a:cubicBezTo>
                  <a:pt x="12" y="160"/>
                  <a:pt x="13" y="161"/>
                  <a:pt x="15" y="163"/>
                </a:cubicBezTo>
                <a:cubicBezTo>
                  <a:pt x="16" y="163"/>
                  <a:pt x="16" y="164"/>
                  <a:pt x="17" y="165"/>
                </a:cubicBezTo>
                <a:cubicBezTo>
                  <a:pt x="19" y="166"/>
                  <a:pt x="20" y="168"/>
                  <a:pt x="21" y="169"/>
                </a:cubicBezTo>
                <a:cubicBezTo>
                  <a:pt x="22" y="170"/>
                  <a:pt x="23" y="171"/>
                  <a:pt x="23" y="172"/>
                </a:cubicBezTo>
                <a:cubicBezTo>
                  <a:pt x="24" y="174"/>
                  <a:pt x="26" y="175"/>
                  <a:pt x="27" y="177"/>
                </a:cubicBezTo>
                <a:cubicBezTo>
                  <a:pt x="27" y="178"/>
                  <a:pt x="28" y="179"/>
                  <a:pt x="28" y="180"/>
                </a:cubicBezTo>
                <a:cubicBezTo>
                  <a:pt x="179" y="93"/>
                  <a:pt x="179" y="93"/>
                  <a:pt x="179" y="93"/>
                </a:cubicBezTo>
                <a:cubicBezTo>
                  <a:pt x="157" y="55"/>
                  <a:pt x="125" y="23"/>
                  <a:pt x="88" y="0"/>
                </a:cubicBezTo>
                <a:cubicBezTo>
                  <a:pt x="0" y="151"/>
                  <a:pt x="0" y="151"/>
                  <a:pt x="0" y="151"/>
                </a:cubicBezTo>
                <a:cubicBezTo>
                  <a:pt x="1" y="152"/>
                  <a:pt x="2" y="152"/>
                  <a:pt x="3" y="15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3" name="Freeform 65"/>
          <p:cNvSpPr>
            <a:spLocks/>
          </p:cNvSpPr>
          <p:nvPr/>
        </p:nvSpPr>
        <p:spPr bwMode="gray">
          <a:xfrm>
            <a:off x="5853080" y="2704536"/>
            <a:ext cx="338995" cy="333285"/>
          </a:xfrm>
          <a:custGeom>
            <a:avLst/>
            <a:gdLst/>
            <a:ahLst/>
            <a:cxnLst>
              <a:cxn ang="0">
                <a:pos x="178" y="28"/>
              </a:cxn>
              <a:cxn ang="0">
                <a:pos x="173" y="24"/>
              </a:cxn>
              <a:cxn ang="0">
                <a:pos x="170" y="22"/>
              </a:cxn>
              <a:cxn ang="0">
                <a:pos x="166" y="18"/>
              </a:cxn>
              <a:cxn ang="0">
                <a:pos x="163" y="15"/>
              </a:cxn>
              <a:cxn ang="0">
                <a:pos x="159" y="11"/>
              </a:cxn>
              <a:cxn ang="0">
                <a:pos x="157" y="8"/>
              </a:cxn>
              <a:cxn ang="0">
                <a:pos x="153" y="3"/>
              </a:cxn>
              <a:cxn ang="0">
                <a:pos x="151" y="0"/>
              </a:cxn>
              <a:cxn ang="0">
                <a:pos x="0" y="87"/>
              </a:cxn>
              <a:cxn ang="0">
                <a:pos x="94" y="180"/>
              </a:cxn>
              <a:cxn ang="0">
                <a:pos x="181" y="30"/>
              </a:cxn>
              <a:cxn ang="0">
                <a:pos x="178" y="28"/>
              </a:cxn>
            </a:cxnLst>
            <a:rect l="0" t="0" r="r" b="b"/>
            <a:pathLst>
              <a:path w="181" h="180">
                <a:moveTo>
                  <a:pt x="178" y="28"/>
                </a:moveTo>
                <a:cubicBezTo>
                  <a:pt x="176" y="26"/>
                  <a:pt x="175" y="25"/>
                  <a:pt x="173" y="24"/>
                </a:cubicBezTo>
                <a:cubicBezTo>
                  <a:pt x="172" y="23"/>
                  <a:pt x="171" y="23"/>
                  <a:pt x="170" y="22"/>
                </a:cubicBezTo>
                <a:cubicBezTo>
                  <a:pt x="169" y="20"/>
                  <a:pt x="167" y="19"/>
                  <a:pt x="166" y="18"/>
                </a:cubicBezTo>
                <a:cubicBezTo>
                  <a:pt x="165" y="17"/>
                  <a:pt x="164" y="16"/>
                  <a:pt x="163" y="15"/>
                </a:cubicBezTo>
                <a:cubicBezTo>
                  <a:pt x="162" y="14"/>
                  <a:pt x="160" y="12"/>
                  <a:pt x="159" y="11"/>
                </a:cubicBezTo>
                <a:cubicBezTo>
                  <a:pt x="158" y="10"/>
                  <a:pt x="157" y="9"/>
                  <a:pt x="157" y="8"/>
                </a:cubicBezTo>
                <a:cubicBezTo>
                  <a:pt x="155" y="6"/>
                  <a:pt x="154" y="5"/>
                  <a:pt x="153" y="3"/>
                </a:cubicBezTo>
                <a:cubicBezTo>
                  <a:pt x="152" y="2"/>
                  <a:pt x="152" y="1"/>
                  <a:pt x="151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23" y="125"/>
                  <a:pt x="56" y="158"/>
                  <a:pt x="94" y="180"/>
                </a:cubicBezTo>
                <a:cubicBezTo>
                  <a:pt x="181" y="30"/>
                  <a:pt x="181" y="30"/>
                  <a:pt x="181" y="30"/>
                </a:cubicBezTo>
                <a:cubicBezTo>
                  <a:pt x="180" y="29"/>
                  <a:pt x="179" y="28"/>
                  <a:pt x="178" y="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4" name="Freeform 66"/>
          <p:cNvSpPr>
            <a:spLocks/>
          </p:cNvSpPr>
          <p:nvPr/>
        </p:nvSpPr>
        <p:spPr bwMode="gray">
          <a:xfrm>
            <a:off x="6288536" y="2122653"/>
            <a:ext cx="235643" cy="344212"/>
          </a:xfrm>
          <a:custGeom>
            <a:avLst/>
            <a:gdLst/>
            <a:ahLst/>
            <a:cxnLst>
              <a:cxn ang="0">
                <a:pos x="4" y="175"/>
              </a:cxn>
              <a:cxn ang="0">
                <a:pos x="10" y="176"/>
              </a:cxn>
              <a:cxn ang="0">
                <a:pos x="13" y="176"/>
              </a:cxn>
              <a:cxn ang="0">
                <a:pos x="19" y="178"/>
              </a:cxn>
              <a:cxn ang="0">
                <a:pos x="22" y="178"/>
              </a:cxn>
              <a:cxn ang="0">
                <a:pos x="28" y="180"/>
              </a:cxn>
              <a:cxn ang="0">
                <a:pos x="31" y="182"/>
              </a:cxn>
              <a:cxn ang="0">
                <a:pos x="36" y="184"/>
              </a:cxn>
              <a:cxn ang="0">
                <a:pos x="39" y="186"/>
              </a:cxn>
              <a:cxn ang="0">
                <a:pos x="126" y="35"/>
              </a:cxn>
              <a:cxn ang="0">
                <a:pos x="0" y="0"/>
              </a:cxn>
              <a:cxn ang="0">
                <a:pos x="0" y="175"/>
              </a:cxn>
              <a:cxn ang="0">
                <a:pos x="4" y="175"/>
              </a:cxn>
            </a:cxnLst>
            <a:rect l="0" t="0" r="r" b="b"/>
            <a:pathLst>
              <a:path w="126" h="186">
                <a:moveTo>
                  <a:pt x="4" y="175"/>
                </a:moveTo>
                <a:cubicBezTo>
                  <a:pt x="6" y="175"/>
                  <a:pt x="8" y="175"/>
                  <a:pt x="10" y="176"/>
                </a:cubicBezTo>
                <a:cubicBezTo>
                  <a:pt x="11" y="176"/>
                  <a:pt x="12" y="176"/>
                  <a:pt x="13" y="176"/>
                </a:cubicBezTo>
                <a:cubicBezTo>
                  <a:pt x="15" y="177"/>
                  <a:pt x="17" y="177"/>
                  <a:pt x="19" y="178"/>
                </a:cubicBezTo>
                <a:cubicBezTo>
                  <a:pt x="20" y="178"/>
                  <a:pt x="21" y="178"/>
                  <a:pt x="22" y="178"/>
                </a:cubicBezTo>
                <a:cubicBezTo>
                  <a:pt x="24" y="179"/>
                  <a:pt x="26" y="180"/>
                  <a:pt x="28" y="180"/>
                </a:cubicBezTo>
                <a:cubicBezTo>
                  <a:pt x="29" y="181"/>
                  <a:pt x="30" y="181"/>
                  <a:pt x="31" y="182"/>
                </a:cubicBezTo>
                <a:cubicBezTo>
                  <a:pt x="33" y="183"/>
                  <a:pt x="35" y="183"/>
                  <a:pt x="36" y="184"/>
                </a:cubicBezTo>
                <a:cubicBezTo>
                  <a:pt x="37" y="185"/>
                  <a:pt x="38" y="185"/>
                  <a:pt x="39" y="186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89" y="14"/>
                  <a:pt x="46" y="1"/>
                  <a:pt x="0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2" y="175"/>
                  <a:pt x="3" y="175"/>
                  <a:pt x="4" y="17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145" name="Bogen 812"/>
          <p:cNvSpPr/>
          <p:nvPr/>
        </p:nvSpPr>
        <p:spPr bwMode="gray">
          <a:xfrm>
            <a:off x="5604626" y="1949253"/>
            <a:ext cx="1352665" cy="1340782"/>
          </a:xfrm>
          <a:prstGeom prst="arc">
            <a:avLst>
              <a:gd name="adj1" fmla="val 7154099"/>
              <a:gd name="adj2" fmla="val 3596764"/>
            </a:avLst>
          </a:prstGeom>
          <a:ln w="127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146" name="Ellipse 808"/>
          <p:cNvSpPr/>
          <p:nvPr/>
        </p:nvSpPr>
        <p:spPr bwMode="gray">
          <a:xfrm>
            <a:off x="5503785" y="1792069"/>
            <a:ext cx="1582815" cy="1568910"/>
          </a:xfrm>
          <a:prstGeom prst="ellipse">
            <a:avLst/>
          </a:prstGeom>
          <a:solidFill>
            <a:srgbClr val="FFFFFF">
              <a:alpha val="13725"/>
            </a:srgbClr>
          </a:solidFill>
          <a:ln w="12700">
            <a:solidFill>
              <a:srgbClr val="FFFFFF"/>
            </a:solidFill>
            <a:round/>
            <a:headEnd/>
            <a:tailEnd/>
          </a:ln>
          <a:scene3d>
            <a:camera prst="orthographicFront"/>
            <a:lightRig rig="balanced" dir="t">
              <a:rot lat="0" lon="0" rev="8400000"/>
            </a:lightRig>
          </a:scene3d>
          <a:sp3d>
            <a:bevelT w="1168400" h="381000"/>
          </a:sp3d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147" name="Rad 802"/>
          <p:cNvSpPr/>
          <p:nvPr/>
        </p:nvSpPr>
        <p:spPr bwMode="gray">
          <a:xfrm>
            <a:off x="5410200" y="1753968"/>
            <a:ext cx="1752600" cy="1737204"/>
          </a:xfrm>
          <a:prstGeom prst="donut">
            <a:avLst>
              <a:gd name="adj" fmla="val 7291"/>
            </a:avLst>
          </a:prstGeom>
          <a:solidFill>
            <a:srgbClr val="A6A6A6"/>
          </a:solidFill>
          <a:ln w="12700">
            <a:noFill/>
            <a:round/>
            <a:headEnd/>
            <a:tailEnd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7800000"/>
            </a:lightRig>
          </a:scene3d>
          <a:sp3d>
            <a:bevelT w="101600" h="101600" prst="angle"/>
          </a:sp3d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148" name="Textfeld 805"/>
          <p:cNvSpPr txBox="1"/>
          <p:nvPr/>
        </p:nvSpPr>
        <p:spPr bwMode="gray">
          <a:xfrm>
            <a:off x="5997656" y="3000392"/>
            <a:ext cx="579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b="1" noProof="1" smtClean="0">
                <a:solidFill>
                  <a:srgbClr val="FFFFFF"/>
                </a:solidFill>
                <a:latin typeface="+mj-lt"/>
              </a:rPr>
              <a:t>Gbps</a:t>
            </a:r>
            <a:endParaRPr lang="de-DE" sz="1200" b="1" noProof="1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518" name="_effe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609600" y="5429472"/>
            <a:ext cx="2591289" cy="590328"/>
          </a:xfrm>
          <a:prstGeom prst="rect">
            <a:avLst/>
          </a:prstGeom>
          <a:noFill/>
        </p:spPr>
      </p:pic>
      <p:sp>
        <p:nvSpPr>
          <p:cNvPr id="523" name="Ellipse 658"/>
          <p:cNvSpPr/>
          <p:nvPr/>
        </p:nvSpPr>
        <p:spPr bwMode="gray">
          <a:xfrm>
            <a:off x="1071072" y="1835382"/>
            <a:ext cx="1582816" cy="1568911"/>
          </a:xfrm>
          <a:prstGeom prst="ellipse">
            <a:avLst/>
          </a:prstGeom>
          <a:gradFill>
            <a:gsLst>
              <a:gs pos="0">
                <a:srgbClr val="404040"/>
              </a:gs>
              <a:gs pos="100000">
                <a:srgbClr val="262626"/>
              </a:gs>
            </a:gsLst>
            <a:lin ang="5400000" scaled="0"/>
          </a:gradFill>
          <a:ln w="12700">
            <a:noFill/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526" name="Freeform 6"/>
          <p:cNvSpPr>
            <a:spLocks/>
          </p:cNvSpPr>
          <p:nvPr/>
        </p:nvSpPr>
        <p:spPr bwMode="gray">
          <a:xfrm>
            <a:off x="1860668" y="1976499"/>
            <a:ext cx="11024" cy="136592"/>
          </a:xfrm>
          <a:custGeom>
            <a:avLst/>
            <a:gdLst/>
            <a:ahLst/>
            <a:cxnLst>
              <a:cxn ang="0">
                <a:pos x="1" y="74"/>
              </a:cxn>
              <a:cxn ang="0">
                <a:pos x="6" y="74"/>
              </a:cxn>
              <a:cxn ang="0">
                <a:pos x="6" y="0"/>
              </a:cxn>
              <a:cxn ang="0">
                <a:pos x="1" y="0"/>
              </a:cxn>
              <a:cxn ang="0">
                <a:pos x="0" y="0"/>
              </a:cxn>
              <a:cxn ang="0">
                <a:pos x="0" y="74"/>
              </a:cxn>
              <a:cxn ang="0">
                <a:pos x="1" y="74"/>
              </a:cxn>
            </a:cxnLst>
            <a:rect l="0" t="0" r="r" b="b"/>
            <a:pathLst>
              <a:path w="6" h="74">
                <a:moveTo>
                  <a:pt x="1" y="74"/>
                </a:moveTo>
                <a:cubicBezTo>
                  <a:pt x="3" y="74"/>
                  <a:pt x="4" y="74"/>
                  <a:pt x="6" y="74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1" y="74"/>
                  <a:pt x="1" y="7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27" name="Freeform 7"/>
          <p:cNvSpPr>
            <a:spLocks/>
          </p:cNvSpPr>
          <p:nvPr/>
        </p:nvSpPr>
        <p:spPr bwMode="gray">
          <a:xfrm>
            <a:off x="1793144" y="1977864"/>
            <a:ext cx="26183" cy="139324"/>
          </a:xfrm>
          <a:custGeom>
            <a:avLst/>
            <a:gdLst/>
            <a:ahLst/>
            <a:cxnLst>
              <a:cxn ang="0">
                <a:pos x="14" y="74"/>
              </a:cxn>
              <a:cxn ang="0">
                <a:pos x="6" y="0"/>
              </a:cxn>
              <a:cxn ang="0">
                <a:pos x="0" y="1"/>
              </a:cxn>
              <a:cxn ang="0">
                <a:pos x="8" y="75"/>
              </a:cxn>
              <a:cxn ang="0">
                <a:pos x="14" y="74"/>
              </a:cxn>
            </a:cxnLst>
            <a:rect l="0" t="0" r="r" b="b"/>
            <a:pathLst>
              <a:path w="14" h="75">
                <a:moveTo>
                  <a:pt x="14" y="74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1"/>
                </a:cubicBezTo>
                <a:cubicBezTo>
                  <a:pt x="8" y="75"/>
                  <a:pt x="8" y="75"/>
                  <a:pt x="8" y="75"/>
                </a:cubicBezTo>
                <a:cubicBezTo>
                  <a:pt x="10" y="74"/>
                  <a:pt x="12" y="74"/>
                  <a:pt x="14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28" name="Freeform 8"/>
          <p:cNvSpPr>
            <a:spLocks/>
          </p:cNvSpPr>
          <p:nvPr/>
        </p:nvSpPr>
        <p:spPr bwMode="gray">
          <a:xfrm>
            <a:off x="1726999" y="1987425"/>
            <a:ext cx="39963" cy="136592"/>
          </a:xfrm>
          <a:custGeom>
            <a:avLst/>
            <a:gdLst/>
            <a:ahLst/>
            <a:cxnLst>
              <a:cxn ang="0">
                <a:pos x="21" y="73"/>
              </a:cxn>
              <a:cxn ang="0">
                <a:pos x="6" y="0"/>
              </a:cxn>
              <a:cxn ang="0">
                <a:pos x="0" y="2"/>
              </a:cxn>
              <a:cxn ang="0">
                <a:pos x="15" y="74"/>
              </a:cxn>
              <a:cxn ang="0">
                <a:pos x="21" y="73"/>
              </a:cxn>
            </a:cxnLst>
            <a:rect l="0" t="0" r="r" b="b"/>
            <a:pathLst>
              <a:path w="21" h="74">
                <a:moveTo>
                  <a:pt x="21" y="73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ubicBezTo>
                  <a:pt x="15" y="74"/>
                  <a:pt x="15" y="74"/>
                  <a:pt x="15" y="74"/>
                </a:cubicBezTo>
                <a:cubicBezTo>
                  <a:pt x="17" y="74"/>
                  <a:pt x="19" y="73"/>
                  <a:pt x="21" y="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29" name="Freeform 9"/>
          <p:cNvSpPr>
            <a:spLocks/>
          </p:cNvSpPr>
          <p:nvPr/>
        </p:nvSpPr>
        <p:spPr bwMode="gray">
          <a:xfrm>
            <a:off x="1662232" y="2003816"/>
            <a:ext cx="52365" cy="133860"/>
          </a:xfrm>
          <a:custGeom>
            <a:avLst/>
            <a:gdLst/>
            <a:ahLst/>
            <a:cxnLst>
              <a:cxn ang="0">
                <a:pos x="28" y="70"/>
              </a:cxn>
              <a:cxn ang="0">
                <a:pos x="6" y="0"/>
              </a:cxn>
              <a:cxn ang="0">
                <a:pos x="0" y="2"/>
              </a:cxn>
              <a:cxn ang="0">
                <a:pos x="23" y="72"/>
              </a:cxn>
              <a:cxn ang="0">
                <a:pos x="28" y="70"/>
              </a:cxn>
            </a:cxnLst>
            <a:rect l="0" t="0" r="r" b="b"/>
            <a:pathLst>
              <a:path w="28" h="72">
                <a:moveTo>
                  <a:pt x="28" y="70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1"/>
                  <a:pt x="0" y="2"/>
                </a:cubicBezTo>
                <a:cubicBezTo>
                  <a:pt x="23" y="72"/>
                  <a:pt x="23" y="72"/>
                  <a:pt x="23" y="72"/>
                </a:cubicBezTo>
                <a:cubicBezTo>
                  <a:pt x="25" y="72"/>
                  <a:pt x="26" y="71"/>
                  <a:pt x="28" y="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0" name="Freeform 10"/>
          <p:cNvSpPr>
            <a:spLocks/>
          </p:cNvSpPr>
          <p:nvPr/>
        </p:nvSpPr>
        <p:spPr bwMode="gray">
          <a:xfrm>
            <a:off x="1597464" y="2025671"/>
            <a:ext cx="67524" cy="129762"/>
          </a:xfrm>
          <a:custGeom>
            <a:avLst/>
            <a:gdLst/>
            <a:ahLst/>
            <a:cxnLst>
              <a:cxn ang="0">
                <a:pos x="36" y="68"/>
              </a:cxn>
              <a:cxn ang="0">
                <a:pos x="6" y="0"/>
              </a:cxn>
              <a:cxn ang="0">
                <a:pos x="0" y="3"/>
              </a:cxn>
              <a:cxn ang="0">
                <a:pos x="30" y="70"/>
              </a:cxn>
              <a:cxn ang="0">
                <a:pos x="36" y="68"/>
              </a:cxn>
            </a:cxnLst>
            <a:rect l="0" t="0" r="r" b="b"/>
            <a:pathLst>
              <a:path w="36" h="70">
                <a:moveTo>
                  <a:pt x="36" y="68"/>
                </a:move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3"/>
                </a:cubicBezTo>
                <a:cubicBezTo>
                  <a:pt x="30" y="70"/>
                  <a:pt x="30" y="70"/>
                  <a:pt x="30" y="70"/>
                </a:cubicBezTo>
                <a:cubicBezTo>
                  <a:pt x="32" y="69"/>
                  <a:pt x="34" y="69"/>
                  <a:pt x="36" y="6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1" name="Freeform 11"/>
          <p:cNvSpPr>
            <a:spLocks/>
          </p:cNvSpPr>
          <p:nvPr/>
        </p:nvSpPr>
        <p:spPr bwMode="gray">
          <a:xfrm>
            <a:off x="2114225" y="3047381"/>
            <a:ext cx="78548" cy="121567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37" y="66"/>
              </a:cxn>
              <a:cxn ang="0">
                <a:pos x="42" y="63"/>
              </a:cxn>
              <a:cxn ang="0">
                <a:pos x="6" y="0"/>
              </a:cxn>
              <a:cxn ang="0">
                <a:pos x="0" y="2"/>
              </a:cxn>
            </a:cxnLst>
            <a:rect l="0" t="0" r="r" b="b"/>
            <a:pathLst>
              <a:path w="42" h="66">
                <a:moveTo>
                  <a:pt x="0" y="2"/>
                </a:moveTo>
                <a:cubicBezTo>
                  <a:pt x="37" y="66"/>
                  <a:pt x="37" y="66"/>
                  <a:pt x="37" y="66"/>
                </a:cubicBezTo>
                <a:cubicBezTo>
                  <a:pt x="39" y="65"/>
                  <a:pt x="40" y="64"/>
                  <a:pt x="42" y="63"/>
                </a:cubicBezTo>
                <a:cubicBezTo>
                  <a:pt x="6" y="0"/>
                  <a:pt x="6" y="0"/>
                  <a:pt x="6" y="0"/>
                </a:cubicBezTo>
                <a:cubicBezTo>
                  <a:pt x="4" y="1"/>
                  <a:pt x="2" y="2"/>
                  <a:pt x="0" y="2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2" name="Freeform 12"/>
          <p:cNvSpPr>
            <a:spLocks/>
          </p:cNvSpPr>
          <p:nvPr/>
        </p:nvSpPr>
        <p:spPr bwMode="gray">
          <a:xfrm>
            <a:off x="1538210" y="2055721"/>
            <a:ext cx="78548" cy="124299"/>
          </a:xfrm>
          <a:custGeom>
            <a:avLst/>
            <a:gdLst/>
            <a:ahLst/>
            <a:cxnLst>
              <a:cxn ang="0">
                <a:pos x="42" y="64"/>
              </a:cxn>
              <a:cxn ang="0">
                <a:pos x="5" y="0"/>
              </a:cxn>
              <a:cxn ang="0">
                <a:pos x="0" y="3"/>
              </a:cxn>
              <a:cxn ang="0">
                <a:pos x="37" y="67"/>
              </a:cxn>
              <a:cxn ang="0">
                <a:pos x="42" y="64"/>
              </a:cxn>
            </a:cxnLst>
            <a:rect l="0" t="0" r="r" b="b"/>
            <a:pathLst>
              <a:path w="42" h="67">
                <a:moveTo>
                  <a:pt x="42" y="64"/>
                </a:move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2"/>
                  <a:pt x="0" y="3"/>
                </a:cubicBezTo>
                <a:cubicBezTo>
                  <a:pt x="37" y="67"/>
                  <a:pt x="37" y="67"/>
                  <a:pt x="37" y="67"/>
                </a:cubicBezTo>
                <a:cubicBezTo>
                  <a:pt x="38" y="66"/>
                  <a:pt x="40" y="65"/>
                  <a:pt x="42" y="6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3" name="Freeform 13"/>
          <p:cNvSpPr>
            <a:spLocks/>
          </p:cNvSpPr>
          <p:nvPr/>
        </p:nvSpPr>
        <p:spPr bwMode="gray">
          <a:xfrm>
            <a:off x="2159700" y="3017331"/>
            <a:ext cx="89572" cy="114737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43" y="62"/>
              </a:cxn>
              <a:cxn ang="0">
                <a:pos x="48" y="59"/>
              </a:cxn>
              <a:cxn ang="0">
                <a:pos x="5" y="0"/>
              </a:cxn>
              <a:cxn ang="0">
                <a:pos x="0" y="3"/>
              </a:cxn>
            </a:cxnLst>
            <a:rect l="0" t="0" r="r" b="b"/>
            <a:pathLst>
              <a:path w="48" h="62">
                <a:moveTo>
                  <a:pt x="0" y="3"/>
                </a:moveTo>
                <a:cubicBezTo>
                  <a:pt x="43" y="62"/>
                  <a:pt x="43" y="62"/>
                  <a:pt x="43" y="62"/>
                </a:cubicBezTo>
                <a:cubicBezTo>
                  <a:pt x="45" y="61"/>
                  <a:pt x="47" y="60"/>
                  <a:pt x="48" y="59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4" name="Freeform 14"/>
          <p:cNvSpPr>
            <a:spLocks/>
          </p:cNvSpPr>
          <p:nvPr/>
        </p:nvSpPr>
        <p:spPr bwMode="gray">
          <a:xfrm>
            <a:off x="1481710" y="2092602"/>
            <a:ext cx="88194" cy="114737"/>
          </a:xfrm>
          <a:custGeom>
            <a:avLst/>
            <a:gdLst/>
            <a:ahLst/>
            <a:cxnLst>
              <a:cxn ang="0">
                <a:pos x="47" y="59"/>
              </a:cxn>
              <a:cxn ang="0">
                <a:pos x="5" y="0"/>
              </a:cxn>
              <a:cxn ang="0">
                <a:pos x="0" y="3"/>
              </a:cxn>
              <a:cxn ang="0">
                <a:pos x="43" y="62"/>
              </a:cxn>
              <a:cxn ang="0">
                <a:pos x="47" y="59"/>
              </a:cxn>
            </a:cxnLst>
            <a:rect l="0" t="0" r="r" b="b"/>
            <a:pathLst>
              <a:path w="47" h="62">
                <a:moveTo>
                  <a:pt x="47" y="59"/>
                </a:moveTo>
                <a:cubicBezTo>
                  <a:pt x="5" y="0"/>
                  <a:pt x="5" y="0"/>
                  <a:pt x="5" y="0"/>
                </a:cubicBezTo>
                <a:cubicBezTo>
                  <a:pt x="3" y="1"/>
                  <a:pt x="1" y="2"/>
                  <a:pt x="0" y="3"/>
                </a:cubicBezTo>
                <a:cubicBezTo>
                  <a:pt x="43" y="62"/>
                  <a:pt x="43" y="62"/>
                  <a:pt x="43" y="62"/>
                </a:cubicBezTo>
                <a:cubicBezTo>
                  <a:pt x="44" y="61"/>
                  <a:pt x="46" y="60"/>
                  <a:pt x="47" y="5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5" name="Freeform 15"/>
          <p:cNvSpPr>
            <a:spLocks/>
          </p:cNvSpPr>
          <p:nvPr/>
        </p:nvSpPr>
        <p:spPr bwMode="gray">
          <a:xfrm>
            <a:off x="2202419" y="2984549"/>
            <a:ext cx="99218" cy="106542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48" y="58"/>
              </a:cxn>
              <a:cxn ang="0">
                <a:pos x="53" y="54"/>
              </a:cxn>
              <a:cxn ang="0">
                <a:pos x="4" y="0"/>
              </a:cxn>
              <a:cxn ang="0">
                <a:pos x="0" y="4"/>
              </a:cxn>
            </a:cxnLst>
            <a:rect l="0" t="0" r="r" b="b"/>
            <a:pathLst>
              <a:path w="53" h="58">
                <a:moveTo>
                  <a:pt x="0" y="4"/>
                </a:moveTo>
                <a:cubicBezTo>
                  <a:pt x="48" y="58"/>
                  <a:pt x="48" y="58"/>
                  <a:pt x="48" y="58"/>
                </a:cubicBezTo>
                <a:cubicBezTo>
                  <a:pt x="50" y="56"/>
                  <a:pt x="51" y="55"/>
                  <a:pt x="53" y="54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6" name="Freeform 16"/>
          <p:cNvSpPr>
            <a:spLocks/>
          </p:cNvSpPr>
          <p:nvPr/>
        </p:nvSpPr>
        <p:spPr bwMode="gray">
          <a:xfrm>
            <a:off x="1429345" y="2133579"/>
            <a:ext cx="99218" cy="107907"/>
          </a:xfrm>
          <a:custGeom>
            <a:avLst/>
            <a:gdLst/>
            <a:ahLst/>
            <a:cxnLst>
              <a:cxn ang="0">
                <a:pos x="53" y="54"/>
              </a:cxn>
              <a:cxn ang="0">
                <a:pos x="4" y="0"/>
              </a:cxn>
              <a:cxn ang="0">
                <a:pos x="0" y="4"/>
              </a:cxn>
              <a:cxn ang="0">
                <a:pos x="48" y="58"/>
              </a:cxn>
              <a:cxn ang="0">
                <a:pos x="53" y="54"/>
              </a:cxn>
            </a:cxnLst>
            <a:rect l="0" t="0" r="r" b="b"/>
            <a:pathLst>
              <a:path w="53" h="58">
                <a:moveTo>
                  <a:pt x="53" y="54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4"/>
                </a:cubicBezTo>
                <a:cubicBezTo>
                  <a:pt x="48" y="58"/>
                  <a:pt x="48" y="58"/>
                  <a:pt x="48" y="58"/>
                </a:cubicBezTo>
                <a:cubicBezTo>
                  <a:pt x="50" y="56"/>
                  <a:pt x="51" y="55"/>
                  <a:pt x="53" y="5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7" name="Freeform 17"/>
          <p:cNvSpPr>
            <a:spLocks/>
          </p:cNvSpPr>
          <p:nvPr/>
        </p:nvSpPr>
        <p:spPr bwMode="gray">
          <a:xfrm>
            <a:off x="2239626" y="2947669"/>
            <a:ext cx="108865" cy="95615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54" y="52"/>
              </a:cxn>
              <a:cxn ang="0">
                <a:pos x="58" y="48"/>
              </a:cxn>
              <a:cxn ang="0">
                <a:pos x="4" y="0"/>
              </a:cxn>
              <a:cxn ang="0">
                <a:pos x="0" y="4"/>
              </a:cxn>
            </a:cxnLst>
            <a:rect l="0" t="0" r="r" b="b"/>
            <a:pathLst>
              <a:path w="58" h="52">
                <a:moveTo>
                  <a:pt x="0" y="4"/>
                </a:moveTo>
                <a:cubicBezTo>
                  <a:pt x="54" y="52"/>
                  <a:pt x="54" y="52"/>
                  <a:pt x="54" y="52"/>
                </a:cubicBezTo>
                <a:cubicBezTo>
                  <a:pt x="55" y="51"/>
                  <a:pt x="56" y="49"/>
                  <a:pt x="58" y="48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2" y="3"/>
                  <a:pt x="0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8" name="Freeform 18"/>
          <p:cNvSpPr>
            <a:spLocks/>
          </p:cNvSpPr>
          <p:nvPr/>
        </p:nvSpPr>
        <p:spPr bwMode="gray">
          <a:xfrm>
            <a:off x="1381114" y="2180021"/>
            <a:ext cx="108865" cy="98346"/>
          </a:xfrm>
          <a:custGeom>
            <a:avLst/>
            <a:gdLst/>
            <a:ahLst/>
            <a:cxnLst>
              <a:cxn ang="0">
                <a:pos x="58" y="48"/>
              </a:cxn>
              <a:cxn ang="0">
                <a:pos x="4" y="0"/>
              </a:cxn>
              <a:cxn ang="0">
                <a:pos x="0" y="5"/>
              </a:cxn>
              <a:cxn ang="0">
                <a:pos x="53" y="53"/>
              </a:cxn>
              <a:cxn ang="0">
                <a:pos x="58" y="48"/>
              </a:cxn>
            </a:cxnLst>
            <a:rect l="0" t="0" r="r" b="b"/>
            <a:pathLst>
              <a:path w="58" h="53">
                <a:moveTo>
                  <a:pt x="58" y="48"/>
                </a:moveTo>
                <a:cubicBezTo>
                  <a:pt x="4" y="0"/>
                  <a:pt x="4" y="0"/>
                  <a:pt x="4" y="0"/>
                </a:cubicBezTo>
                <a:cubicBezTo>
                  <a:pt x="3" y="2"/>
                  <a:pt x="1" y="3"/>
                  <a:pt x="0" y="5"/>
                </a:cubicBezTo>
                <a:cubicBezTo>
                  <a:pt x="53" y="53"/>
                  <a:pt x="53" y="53"/>
                  <a:pt x="53" y="53"/>
                </a:cubicBezTo>
                <a:cubicBezTo>
                  <a:pt x="55" y="51"/>
                  <a:pt x="56" y="50"/>
                  <a:pt x="58" y="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39" name="Freeform 19"/>
          <p:cNvSpPr>
            <a:spLocks/>
          </p:cNvSpPr>
          <p:nvPr/>
        </p:nvSpPr>
        <p:spPr bwMode="gray">
          <a:xfrm>
            <a:off x="1338395" y="2231926"/>
            <a:ext cx="115754" cy="87419"/>
          </a:xfrm>
          <a:custGeom>
            <a:avLst/>
            <a:gdLst/>
            <a:ahLst/>
            <a:cxnLst>
              <a:cxn ang="0">
                <a:pos x="62" y="42"/>
              </a:cxn>
              <a:cxn ang="0">
                <a:pos x="4" y="0"/>
              </a:cxn>
              <a:cxn ang="0">
                <a:pos x="0" y="5"/>
              </a:cxn>
              <a:cxn ang="0">
                <a:pos x="58" y="47"/>
              </a:cxn>
              <a:cxn ang="0">
                <a:pos x="62" y="42"/>
              </a:cxn>
            </a:cxnLst>
            <a:rect l="0" t="0" r="r" b="b"/>
            <a:pathLst>
              <a:path w="62" h="47">
                <a:moveTo>
                  <a:pt x="62" y="42"/>
                </a:move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3"/>
                  <a:pt x="0" y="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5"/>
                  <a:pt x="61" y="44"/>
                  <a:pt x="62" y="4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0" name="Freeform 20"/>
          <p:cNvSpPr>
            <a:spLocks/>
          </p:cNvSpPr>
          <p:nvPr/>
        </p:nvSpPr>
        <p:spPr bwMode="gray">
          <a:xfrm>
            <a:off x="2275454" y="2903960"/>
            <a:ext cx="114377" cy="87419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58" y="47"/>
              </a:cxn>
              <a:cxn ang="0">
                <a:pos x="61" y="42"/>
              </a:cxn>
              <a:cxn ang="0">
                <a:pos x="3" y="0"/>
              </a:cxn>
              <a:cxn ang="0">
                <a:pos x="0" y="5"/>
              </a:cxn>
            </a:cxnLst>
            <a:rect l="0" t="0" r="r" b="b"/>
            <a:pathLst>
              <a:path w="61" h="47">
                <a:moveTo>
                  <a:pt x="0" y="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60" y="44"/>
                  <a:pt x="61" y="42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1" name="Freeform 21"/>
          <p:cNvSpPr>
            <a:spLocks/>
          </p:cNvSpPr>
          <p:nvPr/>
        </p:nvSpPr>
        <p:spPr bwMode="gray">
          <a:xfrm>
            <a:off x="2305771" y="2860250"/>
            <a:ext cx="119889" cy="7512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1" y="41"/>
              </a:cxn>
              <a:cxn ang="0">
                <a:pos x="64" y="36"/>
              </a:cxn>
              <a:cxn ang="0">
                <a:pos x="3" y="0"/>
              </a:cxn>
              <a:cxn ang="0">
                <a:pos x="0" y="6"/>
              </a:cxn>
            </a:cxnLst>
            <a:rect l="0" t="0" r="r" b="b"/>
            <a:pathLst>
              <a:path w="64" h="41">
                <a:moveTo>
                  <a:pt x="0" y="6"/>
                </a:moveTo>
                <a:cubicBezTo>
                  <a:pt x="61" y="41"/>
                  <a:pt x="61" y="41"/>
                  <a:pt x="61" y="41"/>
                </a:cubicBezTo>
                <a:cubicBezTo>
                  <a:pt x="62" y="39"/>
                  <a:pt x="63" y="38"/>
                  <a:pt x="64" y="36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6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2" name="Freeform 22"/>
          <p:cNvSpPr>
            <a:spLocks/>
          </p:cNvSpPr>
          <p:nvPr/>
        </p:nvSpPr>
        <p:spPr bwMode="gray">
          <a:xfrm>
            <a:off x="1302566" y="2287928"/>
            <a:ext cx="119889" cy="75125"/>
          </a:xfrm>
          <a:custGeom>
            <a:avLst/>
            <a:gdLst/>
            <a:ahLst/>
            <a:cxnLst>
              <a:cxn ang="0">
                <a:pos x="64" y="36"/>
              </a:cxn>
              <a:cxn ang="0">
                <a:pos x="3" y="0"/>
              </a:cxn>
              <a:cxn ang="0">
                <a:pos x="0" y="5"/>
              </a:cxn>
              <a:cxn ang="0">
                <a:pos x="61" y="41"/>
              </a:cxn>
              <a:cxn ang="0">
                <a:pos x="64" y="36"/>
              </a:cxn>
            </a:cxnLst>
            <a:rect l="0" t="0" r="r" b="b"/>
            <a:pathLst>
              <a:path w="64" h="41">
                <a:moveTo>
                  <a:pt x="64" y="36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3"/>
                  <a:pt x="0" y="5"/>
                </a:cubicBezTo>
                <a:cubicBezTo>
                  <a:pt x="61" y="41"/>
                  <a:pt x="61" y="41"/>
                  <a:pt x="61" y="41"/>
                </a:cubicBezTo>
                <a:cubicBezTo>
                  <a:pt x="62" y="39"/>
                  <a:pt x="63" y="37"/>
                  <a:pt x="64" y="36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3" name="Freeform 23"/>
          <p:cNvSpPr>
            <a:spLocks/>
          </p:cNvSpPr>
          <p:nvPr/>
        </p:nvSpPr>
        <p:spPr bwMode="gray">
          <a:xfrm>
            <a:off x="1270872" y="2346663"/>
            <a:ext cx="125401" cy="62832"/>
          </a:xfrm>
          <a:custGeom>
            <a:avLst/>
            <a:gdLst/>
            <a:ahLst/>
            <a:cxnLst>
              <a:cxn ang="0">
                <a:pos x="67" y="29"/>
              </a:cxn>
              <a:cxn ang="0">
                <a:pos x="3" y="0"/>
              </a:cxn>
              <a:cxn ang="0">
                <a:pos x="0" y="6"/>
              </a:cxn>
              <a:cxn ang="0">
                <a:pos x="65" y="34"/>
              </a:cxn>
              <a:cxn ang="0">
                <a:pos x="67" y="29"/>
              </a:cxn>
            </a:cxnLst>
            <a:rect l="0" t="0" r="r" b="b"/>
            <a:pathLst>
              <a:path w="67" h="34">
                <a:moveTo>
                  <a:pt x="67" y="29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6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2"/>
                  <a:pt x="66" y="31"/>
                  <a:pt x="67" y="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4" name="Freeform 24"/>
          <p:cNvSpPr>
            <a:spLocks/>
          </p:cNvSpPr>
          <p:nvPr/>
        </p:nvSpPr>
        <p:spPr bwMode="gray">
          <a:xfrm>
            <a:off x="2329198" y="2813809"/>
            <a:ext cx="125401" cy="62832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65" y="34"/>
              </a:cxn>
              <a:cxn ang="0">
                <a:pos x="67" y="29"/>
              </a:cxn>
              <a:cxn ang="0">
                <a:pos x="3" y="0"/>
              </a:cxn>
              <a:cxn ang="0">
                <a:pos x="0" y="5"/>
              </a:cxn>
            </a:cxnLst>
            <a:rect l="0" t="0" r="r" b="b"/>
            <a:pathLst>
              <a:path w="67" h="34">
                <a:moveTo>
                  <a:pt x="0" y="5"/>
                </a:moveTo>
                <a:cubicBezTo>
                  <a:pt x="65" y="34"/>
                  <a:pt x="65" y="34"/>
                  <a:pt x="65" y="34"/>
                </a:cubicBezTo>
                <a:cubicBezTo>
                  <a:pt x="65" y="32"/>
                  <a:pt x="66" y="31"/>
                  <a:pt x="67" y="29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5" name="Freeform 25"/>
          <p:cNvSpPr>
            <a:spLocks/>
          </p:cNvSpPr>
          <p:nvPr/>
        </p:nvSpPr>
        <p:spPr bwMode="gray">
          <a:xfrm>
            <a:off x="1246068" y="2409496"/>
            <a:ext cx="129535" cy="50539"/>
          </a:xfrm>
          <a:custGeom>
            <a:avLst/>
            <a:gdLst/>
            <a:ahLst/>
            <a:cxnLst>
              <a:cxn ang="0">
                <a:pos x="69" y="22"/>
              </a:cxn>
              <a:cxn ang="0">
                <a:pos x="2" y="0"/>
              </a:cxn>
              <a:cxn ang="0">
                <a:pos x="0" y="5"/>
              </a:cxn>
              <a:cxn ang="0">
                <a:pos x="67" y="27"/>
              </a:cxn>
              <a:cxn ang="0">
                <a:pos x="69" y="22"/>
              </a:cxn>
            </a:cxnLst>
            <a:rect l="0" t="0" r="r" b="b"/>
            <a:pathLst>
              <a:path w="69" h="27">
                <a:moveTo>
                  <a:pt x="69" y="22"/>
                </a:moveTo>
                <a:cubicBezTo>
                  <a:pt x="2" y="0"/>
                  <a:pt x="2" y="0"/>
                  <a:pt x="2" y="0"/>
                </a:cubicBezTo>
                <a:cubicBezTo>
                  <a:pt x="2" y="2"/>
                  <a:pt x="1" y="4"/>
                  <a:pt x="0" y="5"/>
                </a:cubicBezTo>
                <a:cubicBezTo>
                  <a:pt x="67" y="27"/>
                  <a:pt x="67" y="27"/>
                  <a:pt x="67" y="27"/>
                </a:cubicBezTo>
                <a:cubicBezTo>
                  <a:pt x="68" y="25"/>
                  <a:pt x="69" y="23"/>
                  <a:pt x="69" y="2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6" name="Freeform 26"/>
          <p:cNvSpPr>
            <a:spLocks/>
          </p:cNvSpPr>
          <p:nvPr/>
        </p:nvSpPr>
        <p:spPr bwMode="gray">
          <a:xfrm>
            <a:off x="2349868" y="2763269"/>
            <a:ext cx="129535" cy="5190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7" y="28"/>
              </a:cxn>
              <a:cxn ang="0">
                <a:pos x="69" y="22"/>
              </a:cxn>
              <a:cxn ang="0">
                <a:pos x="2" y="0"/>
              </a:cxn>
              <a:cxn ang="0">
                <a:pos x="0" y="6"/>
              </a:cxn>
            </a:cxnLst>
            <a:rect l="0" t="0" r="r" b="b"/>
            <a:pathLst>
              <a:path w="69" h="28">
                <a:moveTo>
                  <a:pt x="0" y="6"/>
                </a:moveTo>
                <a:cubicBezTo>
                  <a:pt x="67" y="28"/>
                  <a:pt x="67" y="28"/>
                  <a:pt x="67" y="28"/>
                </a:cubicBezTo>
                <a:cubicBezTo>
                  <a:pt x="67" y="26"/>
                  <a:pt x="68" y="24"/>
                  <a:pt x="69" y="22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0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7" name="Freeform 27"/>
          <p:cNvSpPr>
            <a:spLocks/>
          </p:cNvSpPr>
          <p:nvPr/>
        </p:nvSpPr>
        <p:spPr bwMode="gray">
          <a:xfrm>
            <a:off x="2363648" y="2714096"/>
            <a:ext cx="130913" cy="36879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9" y="20"/>
              </a:cxn>
              <a:cxn ang="0">
                <a:pos x="70" y="14"/>
              </a:cxn>
              <a:cxn ang="0">
                <a:pos x="2" y="0"/>
              </a:cxn>
              <a:cxn ang="0">
                <a:pos x="0" y="6"/>
              </a:cxn>
            </a:cxnLst>
            <a:rect l="0" t="0" r="r" b="b"/>
            <a:pathLst>
              <a:path w="70" h="20">
                <a:moveTo>
                  <a:pt x="0" y="6"/>
                </a:moveTo>
                <a:cubicBezTo>
                  <a:pt x="69" y="20"/>
                  <a:pt x="69" y="20"/>
                  <a:pt x="69" y="20"/>
                </a:cubicBezTo>
                <a:cubicBezTo>
                  <a:pt x="69" y="18"/>
                  <a:pt x="70" y="16"/>
                  <a:pt x="70" y="14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1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8" name="Freeform 28"/>
          <p:cNvSpPr>
            <a:spLocks/>
          </p:cNvSpPr>
          <p:nvPr/>
        </p:nvSpPr>
        <p:spPr bwMode="gray">
          <a:xfrm>
            <a:off x="1229531" y="2475060"/>
            <a:ext cx="130913" cy="36879"/>
          </a:xfrm>
          <a:custGeom>
            <a:avLst/>
            <a:gdLst/>
            <a:ahLst/>
            <a:cxnLst>
              <a:cxn ang="0">
                <a:pos x="70" y="14"/>
              </a:cxn>
              <a:cxn ang="0">
                <a:pos x="1" y="0"/>
              </a:cxn>
              <a:cxn ang="0">
                <a:pos x="0" y="6"/>
              </a:cxn>
              <a:cxn ang="0">
                <a:pos x="69" y="20"/>
              </a:cxn>
              <a:cxn ang="0">
                <a:pos x="70" y="14"/>
              </a:cxn>
            </a:cxnLst>
            <a:rect l="0" t="0" r="r" b="b"/>
            <a:pathLst>
              <a:path w="70" h="20">
                <a:moveTo>
                  <a:pt x="70" y="14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18"/>
                  <a:pt x="70" y="16"/>
                  <a:pt x="70" y="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49" name="Freeform 29"/>
          <p:cNvSpPr>
            <a:spLocks/>
          </p:cNvSpPr>
          <p:nvPr/>
        </p:nvSpPr>
        <p:spPr bwMode="gray">
          <a:xfrm>
            <a:off x="1219885" y="2540624"/>
            <a:ext cx="130913" cy="24587"/>
          </a:xfrm>
          <a:custGeom>
            <a:avLst/>
            <a:gdLst/>
            <a:ahLst/>
            <a:cxnLst>
              <a:cxn ang="0">
                <a:pos x="70" y="7"/>
              </a:cxn>
              <a:cxn ang="0">
                <a:pos x="0" y="0"/>
              </a:cxn>
              <a:cxn ang="0">
                <a:pos x="0" y="6"/>
              </a:cxn>
              <a:cxn ang="0">
                <a:pos x="69" y="13"/>
              </a:cxn>
              <a:cxn ang="0">
                <a:pos x="70" y="7"/>
              </a:cxn>
            </a:cxnLst>
            <a:rect l="0" t="0" r="r" b="b"/>
            <a:pathLst>
              <a:path w="70" h="13">
                <a:moveTo>
                  <a:pt x="70" y="7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6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1"/>
                  <a:pt x="70" y="9"/>
                  <a:pt x="70" y="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0" name="Freeform 30"/>
          <p:cNvSpPr>
            <a:spLocks/>
          </p:cNvSpPr>
          <p:nvPr/>
        </p:nvSpPr>
        <p:spPr bwMode="gray">
          <a:xfrm>
            <a:off x="2373295" y="2659459"/>
            <a:ext cx="130913" cy="25952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70" y="14"/>
              </a:cxn>
              <a:cxn ang="0">
                <a:pos x="70" y="8"/>
              </a:cxn>
              <a:cxn ang="0">
                <a:pos x="1" y="0"/>
              </a:cxn>
              <a:cxn ang="0">
                <a:pos x="0" y="6"/>
              </a:cxn>
            </a:cxnLst>
            <a:rect l="0" t="0" r="r" b="b"/>
            <a:pathLst>
              <a:path w="70" h="14">
                <a:moveTo>
                  <a:pt x="0" y="6"/>
                </a:moveTo>
                <a:cubicBezTo>
                  <a:pt x="70" y="14"/>
                  <a:pt x="70" y="14"/>
                  <a:pt x="70" y="14"/>
                </a:cubicBezTo>
                <a:cubicBezTo>
                  <a:pt x="70" y="12"/>
                  <a:pt x="70" y="10"/>
                  <a:pt x="70" y="8"/>
                </a:cubicBez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1" name="Freeform 31"/>
          <p:cNvSpPr>
            <a:spLocks/>
          </p:cNvSpPr>
          <p:nvPr/>
        </p:nvSpPr>
        <p:spPr bwMode="gray">
          <a:xfrm>
            <a:off x="1215751" y="2607554"/>
            <a:ext cx="130913" cy="10927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70" y="0"/>
              </a:cxn>
              <a:cxn ang="0">
                <a:pos x="0" y="0"/>
              </a:cxn>
              <a:cxn ang="0">
                <a:pos x="0" y="4"/>
              </a:cxn>
              <a:cxn ang="0">
                <a:pos x="0" y="6"/>
              </a:cxn>
              <a:cxn ang="0">
                <a:pos x="70" y="6"/>
              </a:cxn>
              <a:cxn ang="0">
                <a:pos x="70" y="4"/>
              </a:cxn>
            </a:cxnLst>
            <a:rect l="0" t="0" r="r" b="b"/>
            <a:pathLst>
              <a:path w="70" h="6">
                <a:moveTo>
                  <a:pt x="70" y="4"/>
                </a:moveTo>
                <a:cubicBezTo>
                  <a:pt x="70" y="3"/>
                  <a:pt x="70" y="1"/>
                  <a:pt x="7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5"/>
                  <a:pt x="70" y="5"/>
                  <a:pt x="70" y="4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2" name="Freeform 32"/>
          <p:cNvSpPr>
            <a:spLocks/>
          </p:cNvSpPr>
          <p:nvPr/>
        </p:nvSpPr>
        <p:spPr bwMode="gray">
          <a:xfrm>
            <a:off x="2376051" y="2607554"/>
            <a:ext cx="130913" cy="10927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0" y="0"/>
              </a:cxn>
              <a:cxn ang="0">
                <a:pos x="0" y="4"/>
              </a:cxn>
              <a:cxn ang="0">
                <a:pos x="0" y="6"/>
              </a:cxn>
              <a:cxn ang="0">
                <a:pos x="70" y="6"/>
              </a:cxn>
              <a:cxn ang="0">
                <a:pos x="70" y="4"/>
              </a:cxn>
              <a:cxn ang="0">
                <a:pos x="70" y="0"/>
              </a:cxn>
            </a:cxnLst>
            <a:rect l="0" t="0" r="r" b="b"/>
            <a:pathLst>
              <a:path w="70" h="6">
                <a:moveTo>
                  <a:pt x="7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5"/>
                  <a:pt x="70" y="5"/>
                  <a:pt x="70" y="4"/>
                </a:cubicBezTo>
                <a:cubicBezTo>
                  <a:pt x="70" y="3"/>
                  <a:pt x="70" y="1"/>
                  <a:pt x="70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3" name="Freeform 33"/>
          <p:cNvSpPr>
            <a:spLocks/>
          </p:cNvSpPr>
          <p:nvPr/>
        </p:nvSpPr>
        <p:spPr bwMode="gray">
          <a:xfrm>
            <a:off x="1218507" y="2662191"/>
            <a:ext cx="132291" cy="23220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0" y="7"/>
              </a:cxn>
              <a:cxn ang="0">
                <a:pos x="1" y="13"/>
              </a:cxn>
              <a:cxn ang="0">
                <a:pos x="71" y="6"/>
              </a:cxn>
              <a:cxn ang="0">
                <a:pos x="70" y="0"/>
              </a:cxn>
            </a:cxnLst>
            <a:rect l="0" t="0" r="r" b="b"/>
            <a:pathLst>
              <a:path w="71" h="13">
                <a:moveTo>
                  <a:pt x="70" y="0"/>
                </a:moveTo>
                <a:cubicBezTo>
                  <a:pt x="0" y="7"/>
                  <a:pt x="0" y="7"/>
                  <a:pt x="0" y="7"/>
                </a:cubicBezTo>
                <a:cubicBezTo>
                  <a:pt x="1" y="9"/>
                  <a:pt x="1" y="11"/>
                  <a:pt x="1" y="13"/>
                </a:cubicBezTo>
                <a:cubicBezTo>
                  <a:pt x="71" y="6"/>
                  <a:pt x="71" y="6"/>
                  <a:pt x="71" y="6"/>
                </a:cubicBezTo>
                <a:cubicBezTo>
                  <a:pt x="70" y="4"/>
                  <a:pt x="70" y="2"/>
                  <a:pt x="7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4" name="Freeform 34"/>
          <p:cNvSpPr>
            <a:spLocks/>
          </p:cNvSpPr>
          <p:nvPr/>
        </p:nvSpPr>
        <p:spPr bwMode="gray">
          <a:xfrm>
            <a:off x="2373295" y="2540624"/>
            <a:ext cx="130913" cy="24587"/>
          </a:xfrm>
          <a:custGeom>
            <a:avLst/>
            <a:gdLst/>
            <a:ahLst/>
            <a:cxnLst>
              <a:cxn ang="0">
                <a:pos x="1" y="13"/>
              </a:cxn>
              <a:cxn ang="0">
                <a:pos x="70" y="6"/>
              </a:cxn>
              <a:cxn ang="0">
                <a:pos x="70" y="0"/>
              </a:cxn>
              <a:cxn ang="0">
                <a:pos x="0" y="7"/>
              </a:cxn>
              <a:cxn ang="0">
                <a:pos x="1" y="13"/>
              </a:cxn>
            </a:cxnLst>
            <a:rect l="0" t="0" r="r" b="b"/>
            <a:pathLst>
              <a:path w="70" h="13">
                <a:moveTo>
                  <a:pt x="1" y="13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70" y="2"/>
                  <a:pt x="7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0" y="11"/>
                  <a:pt x="1" y="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5" name="Freeform 35"/>
          <p:cNvSpPr>
            <a:spLocks/>
          </p:cNvSpPr>
          <p:nvPr/>
        </p:nvSpPr>
        <p:spPr bwMode="gray">
          <a:xfrm>
            <a:off x="1229531" y="2715462"/>
            <a:ext cx="130913" cy="36879"/>
          </a:xfrm>
          <a:custGeom>
            <a:avLst/>
            <a:gdLst/>
            <a:ahLst/>
            <a:cxnLst>
              <a:cxn ang="0">
                <a:pos x="68" y="0"/>
              </a:cxn>
              <a:cxn ang="0">
                <a:pos x="0" y="14"/>
              </a:cxn>
              <a:cxn ang="0">
                <a:pos x="1" y="20"/>
              </a:cxn>
              <a:cxn ang="0">
                <a:pos x="70" y="5"/>
              </a:cxn>
              <a:cxn ang="0">
                <a:pos x="68" y="0"/>
              </a:cxn>
            </a:cxnLst>
            <a:rect l="0" t="0" r="r" b="b"/>
            <a:pathLst>
              <a:path w="70" h="20">
                <a:moveTo>
                  <a:pt x="68" y="0"/>
                </a:move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8"/>
                  <a:pt x="1" y="20"/>
                </a:cubicBezTo>
                <a:cubicBezTo>
                  <a:pt x="70" y="5"/>
                  <a:pt x="70" y="5"/>
                  <a:pt x="70" y="5"/>
                </a:cubicBezTo>
                <a:cubicBezTo>
                  <a:pt x="69" y="4"/>
                  <a:pt x="69" y="2"/>
                  <a:pt x="6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6" name="Freeform 36"/>
          <p:cNvSpPr>
            <a:spLocks/>
          </p:cNvSpPr>
          <p:nvPr/>
        </p:nvSpPr>
        <p:spPr bwMode="gray">
          <a:xfrm>
            <a:off x="2363648" y="2476425"/>
            <a:ext cx="130913" cy="36879"/>
          </a:xfrm>
          <a:custGeom>
            <a:avLst/>
            <a:gdLst/>
            <a:ahLst/>
            <a:cxnLst>
              <a:cxn ang="0">
                <a:pos x="1" y="20"/>
              </a:cxn>
              <a:cxn ang="0">
                <a:pos x="70" y="6"/>
              </a:cxn>
              <a:cxn ang="0">
                <a:pos x="69" y="0"/>
              </a:cxn>
              <a:cxn ang="0">
                <a:pos x="0" y="14"/>
              </a:cxn>
              <a:cxn ang="0">
                <a:pos x="1" y="20"/>
              </a:cxn>
            </a:cxnLst>
            <a:rect l="0" t="0" r="r" b="b"/>
            <a:pathLst>
              <a:path w="70" h="20">
                <a:moveTo>
                  <a:pt x="1" y="20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69" y="2"/>
                  <a:pt x="69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8"/>
                  <a:pt x="1" y="2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7" name="Freeform 37"/>
          <p:cNvSpPr>
            <a:spLocks/>
          </p:cNvSpPr>
          <p:nvPr/>
        </p:nvSpPr>
        <p:spPr bwMode="gray">
          <a:xfrm>
            <a:off x="2348490" y="2410861"/>
            <a:ext cx="129535" cy="51905"/>
          </a:xfrm>
          <a:custGeom>
            <a:avLst/>
            <a:gdLst/>
            <a:ahLst/>
            <a:cxnLst>
              <a:cxn ang="0">
                <a:pos x="2" y="28"/>
              </a:cxn>
              <a:cxn ang="0">
                <a:pos x="69" y="6"/>
              </a:cxn>
              <a:cxn ang="0">
                <a:pos x="67" y="0"/>
              </a:cxn>
              <a:cxn ang="0">
                <a:pos x="0" y="22"/>
              </a:cxn>
              <a:cxn ang="0">
                <a:pos x="2" y="28"/>
              </a:cxn>
            </a:cxnLst>
            <a:rect l="0" t="0" r="r" b="b"/>
            <a:pathLst>
              <a:path w="69" h="28">
                <a:moveTo>
                  <a:pt x="2" y="28"/>
                </a:moveTo>
                <a:cubicBezTo>
                  <a:pt x="69" y="6"/>
                  <a:pt x="69" y="6"/>
                  <a:pt x="69" y="6"/>
                </a:cubicBezTo>
                <a:cubicBezTo>
                  <a:pt x="68" y="4"/>
                  <a:pt x="68" y="2"/>
                  <a:pt x="67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4"/>
                  <a:pt x="1" y="26"/>
                  <a:pt x="2" y="2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8" name="Freeform 38"/>
          <p:cNvSpPr>
            <a:spLocks/>
          </p:cNvSpPr>
          <p:nvPr/>
        </p:nvSpPr>
        <p:spPr bwMode="gray">
          <a:xfrm>
            <a:off x="1246068" y="2767367"/>
            <a:ext cx="129535" cy="50539"/>
          </a:xfrm>
          <a:custGeom>
            <a:avLst/>
            <a:gdLst/>
            <a:ahLst/>
            <a:cxnLst>
              <a:cxn ang="0">
                <a:pos x="67" y="0"/>
              </a:cxn>
              <a:cxn ang="0">
                <a:pos x="0" y="21"/>
              </a:cxn>
              <a:cxn ang="0">
                <a:pos x="2" y="27"/>
              </a:cxn>
              <a:cxn ang="0">
                <a:pos x="69" y="5"/>
              </a:cxn>
              <a:cxn ang="0">
                <a:pos x="67" y="0"/>
              </a:cxn>
            </a:cxnLst>
            <a:rect l="0" t="0" r="r" b="b"/>
            <a:pathLst>
              <a:path w="69" h="27">
                <a:moveTo>
                  <a:pt x="67" y="0"/>
                </a:move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1" y="25"/>
                  <a:pt x="2" y="27"/>
                </a:cubicBezTo>
                <a:cubicBezTo>
                  <a:pt x="69" y="5"/>
                  <a:pt x="69" y="5"/>
                  <a:pt x="69" y="5"/>
                </a:cubicBezTo>
                <a:cubicBezTo>
                  <a:pt x="68" y="3"/>
                  <a:pt x="67" y="2"/>
                  <a:pt x="6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59" name="Freeform 39"/>
          <p:cNvSpPr>
            <a:spLocks/>
          </p:cNvSpPr>
          <p:nvPr/>
        </p:nvSpPr>
        <p:spPr bwMode="gray">
          <a:xfrm>
            <a:off x="2327819" y="2350760"/>
            <a:ext cx="125401" cy="62832"/>
          </a:xfrm>
          <a:custGeom>
            <a:avLst/>
            <a:gdLst/>
            <a:ahLst/>
            <a:cxnLst>
              <a:cxn ang="0">
                <a:pos x="3" y="34"/>
              </a:cxn>
              <a:cxn ang="0">
                <a:pos x="67" y="5"/>
              </a:cxn>
              <a:cxn ang="0">
                <a:pos x="65" y="0"/>
              </a:cxn>
              <a:cxn ang="0">
                <a:pos x="0" y="29"/>
              </a:cxn>
              <a:cxn ang="0">
                <a:pos x="3" y="34"/>
              </a:cxn>
            </a:cxnLst>
            <a:rect l="0" t="0" r="r" b="b"/>
            <a:pathLst>
              <a:path w="67" h="34">
                <a:moveTo>
                  <a:pt x="3" y="34"/>
                </a:moveTo>
                <a:cubicBezTo>
                  <a:pt x="67" y="5"/>
                  <a:pt x="67" y="5"/>
                  <a:pt x="67" y="5"/>
                </a:cubicBezTo>
                <a:cubicBezTo>
                  <a:pt x="66" y="3"/>
                  <a:pt x="66" y="2"/>
                  <a:pt x="65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30"/>
                  <a:pt x="2" y="32"/>
                  <a:pt x="3" y="3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0" name="Freeform 40"/>
          <p:cNvSpPr>
            <a:spLocks/>
          </p:cNvSpPr>
          <p:nvPr/>
        </p:nvSpPr>
        <p:spPr bwMode="gray">
          <a:xfrm>
            <a:off x="1268116" y="2817906"/>
            <a:ext cx="125401" cy="62832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0" y="29"/>
              </a:cxn>
              <a:cxn ang="0">
                <a:pos x="3" y="34"/>
              </a:cxn>
              <a:cxn ang="0">
                <a:pos x="67" y="5"/>
              </a:cxn>
              <a:cxn ang="0">
                <a:pos x="65" y="0"/>
              </a:cxn>
            </a:cxnLst>
            <a:rect l="0" t="0" r="r" b="b"/>
            <a:pathLst>
              <a:path w="67" h="34">
                <a:moveTo>
                  <a:pt x="65" y="0"/>
                </a:moveTo>
                <a:cubicBezTo>
                  <a:pt x="0" y="29"/>
                  <a:pt x="0" y="29"/>
                  <a:pt x="0" y="29"/>
                </a:cubicBezTo>
                <a:cubicBezTo>
                  <a:pt x="1" y="30"/>
                  <a:pt x="2" y="32"/>
                  <a:pt x="3" y="34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1" name="Freeform 41"/>
          <p:cNvSpPr>
            <a:spLocks/>
          </p:cNvSpPr>
          <p:nvPr/>
        </p:nvSpPr>
        <p:spPr bwMode="gray">
          <a:xfrm>
            <a:off x="2303015" y="2290660"/>
            <a:ext cx="119889" cy="76492"/>
          </a:xfrm>
          <a:custGeom>
            <a:avLst/>
            <a:gdLst/>
            <a:ahLst/>
            <a:cxnLst>
              <a:cxn ang="0">
                <a:pos x="3" y="41"/>
              </a:cxn>
              <a:cxn ang="0">
                <a:pos x="64" y="5"/>
              </a:cxn>
              <a:cxn ang="0">
                <a:pos x="61" y="0"/>
              </a:cxn>
              <a:cxn ang="0">
                <a:pos x="0" y="36"/>
              </a:cxn>
              <a:cxn ang="0">
                <a:pos x="3" y="41"/>
              </a:cxn>
            </a:cxnLst>
            <a:rect l="0" t="0" r="r" b="b"/>
            <a:pathLst>
              <a:path w="64" h="41">
                <a:moveTo>
                  <a:pt x="3" y="41"/>
                </a:moveTo>
                <a:cubicBezTo>
                  <a:pt x="64" y="5"/>
                  <a:pt x="64" y="5"/>
                  <a:pt x="64" y="5"/>
                </a:cubicBezTo>
                <a:cubicBezTo>
                  <a:pt x="63" y="4"/>
                  <a:pt x="62" y="2"/>
                  <a:pt x="61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7"/>
                  <a:pt x="2" y="39"/>
                  <a:pt x="3" y="41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2" name="Freeform 42"/>
          <p:cNvSpPr>
            <a:spLocks/>
          </p:cNvSpPr>
          <p:nvPr/>
        </p:nvSpPr>
        <p:spPr bwMode="gray">
          <a:xfrm>
            <a:off x="1299810" y="2865714"/>
            <a:ext cx="119889" cy="73760"/>
          </a:xfrm>
          <a:custGeom>
            <a:avLst/>
            <a:gdLst/>
            <a:ahLst/>
            <a:cxnLst>
              <a:cxn ang="0">
                <a:pos x="61" y="0"/>
              </a:cxn>
              <a:cxn ang="0">
                <a:pos x="0" y="35"/>
              </a:cxn>
              <a:cxn ang="0">
                <a:pos x="3" y="40"/>
              </a:cxn>
              <a:cxn ang="0">
                <a:pos x="64" y="5"/>
              </a:cxn>
              <a:cxn ang="0">
                <a:pos x="61" y="0"/>
              </a:cxn>
            </a:cxnLst>
            <a:rect l="0" t="0" r="r" b="b"/>
            <a:pathLst>
              <a:path w="64" h="40">
                <a:moveTo>
                  <a:pt x="61" y="0"/>
                </a:moveTo>
                <a:cubicBezTo>
                  <a:pt x="0" y="35"/>
                  <a:pt x="0" y="35"/>
                  <a:pt x="0" y="35"/>
                </a:cubicBezTo>
                <a:cubicBezTo>
                  <a:pt x="1" y="37"/>
                  <a:pt x="2" y="39"/>
                  <a:pt x="3" y="40"/>
                </a:cubicBezTo>
                <a:cubicBezTo>
                  <a:pt x="64" y="5"/>
                  <a:pt x="64" y="5"/>
                  <a:pt x="64" y="5"/>
                </a:cubicBezTo>
                <a:cubicBezTo>
                  <a:pt x="63" y="3"/>
                  <a:pt x="62" y="1"/>
                  <a:pt x="61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3" name="Freeform 43"/>
          <p:cNvSpPr>
            <a:spLocks/>
          </p:cNvSpPr>
          <p:nvPr/>
        </p:nvSpPr>
        <p:spPr bwMode="gray">
          <a:xfrm>
            <a:off x="2274077" y="2236023"/>
            <a:ext cx="112998" cy="86053"/>
          </a:xfrm>
          <a:custGeom>
            <a:avLst/>
            <a:gdLst/>
            <a:ahLst/>
            <a:cxnLst>
              <a:cxn ang="0">
                <a:pos x="3" y="47"/>
              </a:cxn>
              <a:cxn ang="0">
                <a:pos x="61" y="5"/>
              </a:cxn>
              <a:cxn ang="0">
                <a:pos x="58" y="0"/>
              </a:cxn>
              <a:cxn ang="0">
                <a:pos x="0" y="42"/>
              </a:cxn>
              <a:cxn ang="0">
                <a:pos x="3" y="47"/>
              </a:cxn>
            </a:cxnLst>
            <a:rect l="0" t="0" r="r" b="b"/>
            <a:pathLst>
              <a:path w="61" h="47">
                <a:moveTo>
                  <a:pt x="3" y="47"/>
                </a:moveTo>
                <a:cubicBezTo>
                  <a:pt x="61" y="5"/>
                  <a:pt x="61" y="5"/>
                  <a:pt x="61" y="5"/>
                </a:cubicBezTo>
                <a:cubicBezTo>
                  <a:pt x="60" y="3"/>
                  <a:pt x="59" y="2"/>
                  <a:pt x="58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44"/>
                  <a:pt x="2" y="45"/>
                  <a:pt x="3" y="4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4" name="Freeform 44"/>
          <p:cNvSpPr>
            <a:spLocks/>
          </p:cNvSpPr>
          <p:nvPr/>
        </p:nvSpPr>
        <p:spPr bwMode="gray">
          <a:xfrm>
            <a:off x="1335639" y="2909423"/>
            <a:ext cx="115754" cy="87419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0" y="42"/>
              </a:cxn>
              <a:cxn ang="0">
                <a:pos x="4" y="47"/>
              </a:cxn>
              <a:cxn ang="0">
                <a:pos x="62" y="5"/>
              </a:cxn>
              <a:cxn ang="0">
                <a:pos x="58" y="0"/>
              </a:cxn>
            </a:cxnLst>
            <a:rect l="0" t="0" r="r" b="b"/>
            <a:pathLst>
              <a:path w="62" h="47">
                <a:moveTo>
                  <a:pt x="58" y="0"/>
                </a:moveTo>
                <a:cubicBezTo>
                  <a:pt x="0" y="42"/>
                  <a:pt x="0" y="42"/>
                  <a:pt x="0" y="42"/>
                </a:cubicBezTo>
                <a:cubicBezTo>
                  <a:pt x="1" y="43"/>
                  <a:pt x="3" y="45"/>
                  <a:pt x="4" y="47"/>
                </a:cubicBezTo>
                <a:cubicBezTo>
                  <a:pt x="62" y="5"/>
                  <a:pt x="62" y="5"/>
                  <a:pt x="62" y="5"/>
                </a:cubicBezTo>
                <a:cubicBezTo>
                  <a:pt x="60" y="3"/>
                  <a:pt x="59" y="1"/>
                  <a:pt x="5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5" name="Freeform 45"/>
          <p:cNvSpPr>
            <a:spLocks/>
          </p:cNvSpPr>
          <p:nvPr/>
        </p:nvSpPr>
        <p:spPr bwMode="gray">
          <a:xfrm>
            <a:off x="2238248" y="2184118"/>
            <a:ext cx="108865" cy="96980"/>
          </a:xfrm>
          <a:custGeom>
            <a:avLst/>
            <a:gdLst/>
            <a:ahLst/>
            <a:cxnLst>
              <a:cxn ang="0">
                <a:pos x="4" y="53"/>
              </a:cxn>
              <a:cxn ang="0">
                <a:pos x="58" y="5"/>
              </a:cxn>
              <a:cxn ang="0">
                <a:pos x="54" y="0"/>
              </a:cxn>
              <a:cxn ang="0">
                <a:pos x="0" y="49"/>
              </a:cxn>
              <a:cxn ang="0">
                <a:pos x="4" y="53"/>
              </a:cxn>
            </a:cxnLst>
            <a:rect l="0" t="0" r="r" b="b"/>
            <a:pathLst>
              <a:path w="58" h="53">
                <a:moveTo>
                  <a:pt x="4" y="53"/>
                </a:moveTo>
                <a:cubicBezTo>
                  <a:pt x="58" y="5"/>
                  <a:pt x="58" y="5"/>
                  <a:pt x="58" y="5"/>
                </a:cubicBezTo>
                <a:cubicBezTo>
                  <a:pt x="56" y="3"/>
                  <a:pt x="55" y="2"/>
                  <a:pt x="54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50"/>
                  <a:pt x="3" y="52"/>
                  <a:pt x="4" y="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6" name="Freeform 46"/>
          <p:cNvSpPr>
            <a:spLocks/>
          </p:cNvSpPr>
          <p:nvPr/>
        </p:nvSpPr>
        <p:spPr bwMode="gray">
          <a:xfrm>
            <a:off x="1378358" y="2950401"/>
            <a:ext cx="108865" cy="98346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48"/>
              </a:cxn>
              <a:cxn ang="0">
                <a:pos x="4" y="53"/>
              </a:cxn>
              <a:cxn ang="0">
                <a:pos x="58" y="4"/>
              </a:cxn>
              <a:cxn ang="0">
                <a:pos x="53" y="0"/>
              </a:cxn>
            </a:cxnLst>
            <a:rect l="0" t="0" r="r" b="b"/>
            <a:pathLst>
              <a:path w="58" h="53">
                <a:moveTo>
                  <a:pt x="53" y="0"/>
                </a:moveTo>
                <a:cubicBezTo>
                  <a:pt x="0" y="48"/>
                  <a:pt x="0" y="48"/>
                  <a:pt x="0" y="48"/>
                </a:cubicBezTo>
                <a:cubicBezTo>
                  <a:pt x="1" y="50"/>
                  <a:pt x="3" y="51"/>
                  <a:pt x="4" y="53"/>
                </a:cubicBezTo>
                <a:cubicBezTo>
                  <a:pt x="58" y="4"/>
                  <a:pt x="58" y="4"/>
                  <a:pt x="58" y="4"/>
                </a:cubicBezTo>
                <a:cubicBezTo>
                  <a:pt x="56" y="3"/>
                  <a:pt x="55" y="2"/>
                  <a:pt x="5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7" name="Freeform 47"/>
          <p:cNvSpPr>
            <a:spLocks/>
          </p:cNvSpPr>
          <p:nvPr/>
        </p:nvSpPr>
        <p:spPr bwMode="gray">
          <a:xfrm>
            <a:off x="2201041" y="2137677"/>
            <a:ext cx="99218" cy="106542"/>
          </a:xfrm>
          <a:custGeom>
            <a:avLst/>
            <a:gdLst/>
            <a:ahLst/>
            <a:cxnLst>
              <a:cxn ang="0">
                <a:pos x="4" y="58"/>
              </a:cxn>
              <a:cxn ang="0">
                <a:pos x="53" y="4"/>
              </a:cxn>
              <a:cxn ang="0">
                <a:pos x="48" y="0"/>
              </a:cxn>
              <a:cxn ang="0">
                <a:pos x="0" y="54"/>
              </a:cxn>
              <a:cxn ang="0">
                <a:pos x="4" y="58"/>
              </a:cxn>
            </a:cxnLst>
            <a:rect l="0" t="0" r="r" b="b"/>
            <a:pathLst>
              <a:path w="53" h="58">
                <a:moveTo>
                  <a:pt x="4" y="58"/>
                </a:moveTo>
                <a:cubicBezTo>
                  <a:pt x="53" y="4"/>
                  <a:pt x="53" y="4"/>
                  <a:pt x="53" y="4"/>
                </a:cubicBezTo>
                <a:cubicBezTo>
                  <a:pt x="51" y="3"/>
                  <a:pt x="50" y="2"/>
                  <a:pt x="48" y="0"/>
                </a:cubicBezTo>
                <a:cubicBezTo>
                  <a:pt x="0" y="54"/>
                  <a:pt x="0" y="54"/>
                  <a:pt x="0" y="54"/>
                </a:cubicBezTo>
                <a:cubicBezTo>
                  <a:pt x="1" y="55"/>
                  <a:pt x="3" y="57"/>
                  <a:pt x="4" y="5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8" name="Freeform 48"/>
          <p:cNvSpPr>
            <a:spLocks/>
          </p:cNvSpPr>
          <p:nvPr/>
        </p:nvSpPr>
        <p:spPr bwMode="gray">
          <a:xfrm>
            <a:off x="1427967" y="2987280"/>
            <a:ext cx="99218" cy="107907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0" y="54"/>
              </a:cxn>
              <a:cxn ang="0">
                <a:pos x="4" y="58"/>
              </a:cxn>
              <a:cxn ang="0">
                <a:pos x="53" y="4"/>
              </a:cxn>
              <a:cxn ang="0">
                <a:pos x="48" y="0"/>
              </a:cxn>
            </a:cxnLst>
            <a:rect l="0" t="0" r="r" b="b"/>
            <a:pathLst>
              <a:path w="53" h="58">
                <a:moveTo>
                  <a:pt x="48" y="0"/>
                </a:moveTo>
                <a:cubicBezTo>
                  <a:pt x="0" y="54"/>
                  <a:pt x="0" y="54"/>
                  <a:pt x="0" y="54"/>
                </a:cubicBezTo>
                <a:cubicBezTo>
                  <a:pt x="1" y="55"/>
                  <a:pt x="3" y="57"/>
                  <a:pt x="4" y="58"/>
                </a:cubicBezTo>
                <a:cubicBezTo>
                  <a:pt x="53" y="4"/>
                  <a:pt x="53" y="4"/>
                  <a:pt x="53" y="4"/>
                </a:cubicBezTo>
                <a:cubicBezTo>
                  <a:pt x="51" y="3"/>
                  <a:pt x="49" y="2"/>
                  <a:pt x="4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69" name="Freeform 49"/>
          <p:cNvSpPr>
            <a:spLocks/>
          </p:cNvSpPr>
          <p:nvPr/>
        </p:nvSpPr>
        <p:spPr bwMode="gray">
          <a:xfrm>
            <a:off x="1480333" y="3021429"/>
            <a:ext cx="88194" cy="116103"/>
          </a:xfrm>
          <a:custGeom>
            <a:avLst/>
            <a:gdLst/>
            <a:ahLst/>
            <a:cxnLst>
              <a:cxn ang="0">
                <a:pos x="42" y="0"/>
              </a:cxn>
              <a:cxn ang="0">
                <a:pos x="0" y="59"/>
              </a:cxn>
              <a:cxn ang="0">
                <a:pos x="5" y="63"/>
              </a:cxn>
              <a:cxn ang="0">
                <a:pos x="47" y="4"/>
              </a:cxn>
              <a:cxn ang="0">
                <a:pos x="42" y="0"/>
              </a:cxn>
            </a:cxnLst>
            <a:rect l="0" t="0" r="r" b="b"/>
            <a:pathLst>
              <a:path w="47" h="63">
                <a:moveTo>
                  <a:pt x="42" y="0"/>
                </a:moveTo>
                <a:cubicBezTo>
                  <a:pt x="0" y="59"/>
                  <a:pt x="0" y="59"/>
                  <a:pt x="0" y="59"/>
                </a:cubicBezTo>
                <a:cubicBezTo>
                  <a:pt x="1" y="60"/>
                  <a:pt x="3" y="61"/>
                  <a:pt x="5" y="63"/>
                </a:cubicBezTo>
                <a:cubicBezTo>
                  <a:pt x="47" y="4"/>
                  <a:pt x="47" y="4"/>
                  <a:pt x="47" y="4"/>
                </a:cubicBezTo>
                <a:cubicBezTo>
                  <a:pt x="46" y="2"/>
                  <a:pt x="44" y="1"/>
                  <a:pt x="4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0" name="Freeform 50"/>
          <p:cNvSpPr>
            <a:spLocks/>
          </p:cNvSpPr>
          <p:nvPr/>
        </p:nvSpPr>
        <p:spPr bwMode="gray">
          <a:xfrm>
            <a:off x="2156944" y="2096699"/>
            <a:ext cx="90950" cy="114737"/>
          </a:xfrm>
          <a:custGeom>
            <a:avLst/>
            <a:gdLst/>
            <a:ahLst/>
            <a:cxnLst>
              <a:cxn ang="0">
                <a:pos x="5" y="62"/>
              </a:cxn>
              <a:cxn ang="0">
                <a:pos x="48" y="3"/>
              </a:cxn>
              <a:cxn ang="0">
                <a:pos x="43" y="0"/>
              </a:cxn>
              <a:cxn ang="0">
                <a:pos x="0" y="59"/>
              </a:cxn>
              <a:cxn ang="0">
                <a:pos x="5" y="62"/>
              </a:cxn>
            </a:cxnLst>
            <a:rect l="0" t="0" r="r" b="b"/>
            <a:pathLst>
              <a:path w="48" h="62">
                <a:moveTo>
                  <a:pt x="5" y="62"/>
                </a:moveTo>
                <a:cubicBezTo>
                  <a:pt x="48" y="3"/>
                  <a:pt x="48" y="3"/>
                  <a:pt x="48" y="3"/>
                </a:cubicBezTo>
                <a:cubicBezTo>
                  <a:pt x="47" y="2"/>
                  <a:pt x="45" y="1"/>
                  <a:pt x="43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2" y="60"/>
                  <a:pt x="4" y="61"/>
                  <a:pt x="5" y="6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1" name="Freeform 51"/>
          <p:cNvSpPr>
            <a:spLocks/>
          </p:cNvSpPr>
          <p:nvPr/>
        </p:nvSpPr>
        <p:spPr bwMode="gray">
          <a:xfrm>
            <a:off x="2112847" y="2059819"/>
            <a:ext cx="78548" cy="124299"/>
          </a:xfrm>
          <a:custGeom>
            <a:avLst/>
            <a:gdLst/>
            <a:ahLst/>
            <a:cxnLst>
              <a:cxn ang="0">
                <a:pos x="6" y="67"/>
              </a:cxn>
              <a:cxn ang="0">
                <a:pos x="42" y="3"/>
              </a:cxn>
              <a:cxn ang="0">
                <a:pos x="37" y="0"/>
              </a:cxn>
              <a:cxn ang="0">
                <a:pos x="0" y="64"/>
              </a:cxn>
              <a:cxn ang="0">
                <a:pos x="6" y="67"/>
              </a:cxn>
            </a:cxnLst>
            <a:rect l="0" t="0" r="r" b="b"/>
            <a:pathLst>
              <a:path w="42" h="67">
                <a:moveTo>
                  <a:pt x="6" y="67"/>
                </a:moveTo>
                <a:cubicBezTo>
                  <a:pt x="42" y="3"/>
                  <a:pt x="42" y="3"/>
                  <a:pt x="42" y="3"/>
                </a:cubicBezTo>
                <a:cubicBezTo>
                  <a:pt x="41" y="2"/>
                  <a:pt x="39" y="1"/>
                  <a:pt x="37" y="0"/>
                </a:cubicBezTo>
                <a:cubicBezTo>
                  <a:pt x="0" y="64"/>
                  <a:pt x="0" y="64"/>
                  <a:pt x="0" y="64"/>
                </a:cubicBezTo>
                <a:cubicBezTo>
                  <a:pt x="2" y="65"/>
                  <a:pt x="4" y="66"/>
                  <a:pt x="6" y="67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2" name="Freeform 52"/>
          <p:cNvSpPr>
            <a:spLocks/>
          </p:cNvSpPr>
          <p:nvPr/>
        </p:nvSpPr>
        <p:spPr bwMode="gray">
          <a:xfrm>
            <a:off x="1536831" y="3050113"/>
            <a:ext cx="78548" cy="122933"/>
          </a:xfrm>
          <a:custGeom>
            <a:avLst/>
            <a:gdLst/>
            <a:ahLst/>
            <a:cxnLst>
              <a:cxn ang="0">
                <a:pos x="37" y="0"/>
              </a:cxn>
              <a:cxn ang="0">
                <a:pos x="0" y="63"/>
              </a:cxn>
              <a:cxn ang="0">
                <a:pos x="5" y="66"/>
              </a:cxn>
              <a:cxn ang="0">
                <a:pos x="42" y="3"/>
              </a:cxn>
              <a:cxn ang="0">
                <a:pos x="37" y="0"/>
              </a:cxn>
            </a:cxnLst>
            <a:rect l="0" t="0" r="r" b="b"/>
            <a:pathLst>
              <a:path w="42" h="66">
                <a:moveTo>
                  <a:pt x="37" y="0"/>
                </a:moveTo>
                <a:cubicBezTo>
                  <a:pt x="0" y="63"/>
                  <a:pt x="0" y="63"/>
                  <a:pt x="0" y="63"/>
                </a:cubicBezTo>
                <a:cubicBezTo>
                  <a:pt x="2" y="64"/>
                  <a:pt x="4" y="65"/>
                  <a:pt x="5" y="66"/>
                </a:cubicBezTo>
                <a:cubicBezTo>
                  <a:pt x="42" y="3"/>
                  <a:pt x="42" y="3"/>
                  <a:pt x="42" y="3"/>
                </a:cubicBezTo>
                <a:cubicBezTo>
                  <a:pt x="40" y="2"/>
                  <a:pt x="38" y="1"/>
                  <a:pt x="37" y="0"/>
                </a:cubicBezTo>
                <a:close/>
              </a:path>
            </a:pathLst>
          </a:custGeom>
          <a:solidFill>
            <a:srgbClr val="FAFA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3" name="Freeform 53"/>
          <p:cNvSpPr>
            <a:spLocks/>
          </p:cNvSpPr>
          <p:nvPr/>
        </p:nvSpPr>
        <p:spPr bwMode="gray">
          <a:xfrm>
            <a:off x="2065994" y="2029769"/>
            <a:ext cx="67524" cy="129762"/>
          </a:xfrm>
          <a:custGeom>
            <a:avLst/>
            <a:gdLst/>
            <a:ahLst/>
            <a:cxnLst>
              <a:cxn ang="0">
                <a:pos x="6" y="70"/>
              </a:cxn>
              <a:cxn ang="0">
                <a:pos x="36" y="3"/>
              </a:cxn>
              <a:cxn ang="0">
                <a:pos x="30" y="0"/>
              </a:cxn>
              <a:cxn ang="0">
                <a:pos x="0" y="67"/>
              </a:cxn>
              <a:cxn ang="0">
                <a:pos x="6" y="70"/>
              </a:cxn>
            </a:cxnLst>
            <a:rect l="0" t="0" r="r" b="b"/>
            <a:pathLst>
              <a:path w="36" h="70">
                <a:moveTo>
                  <a:pt x="6" y="70"/>
                </a:moveTo>
                <a:cubicBezTo>
                  <a:pt x="36" y="3"/>
                  <a:pt x="36" y="3"/>
                  <a:pt x="36" y="3"/>
                </a:cubicBezTo>
                <a:cubicBezTo>
                  <a:pt x="34" y="2"/>
                  <a:pt x="32" y="1"/>
                  <a:pt x="3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2" y="68"/>
                  <a:pt x="4" y="69"/>
                  <a:pt x="6" y="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4" name="Freeform 54"/>
          <p:cNvSpPr>
            <a:spLocks/>
          </p:cNvSpPr>
          <p:nvPr/>
        </p:nvSpPr>
        <p:spPr bwMode="gray">
          <a:xfrm>
            <a:off x="2017763" y="2005182"/>
            <a:ext cx="52365" cy="135226"/>
          </a:xfrm>
          <a:custGeom>
            <a:avLst/>
            <a:gdLst/>
            <a:ahLst/>
            <a:cxnLst>
              <a:cxn ang="0">
                <a:pos x="5" y="73"/>
              </a:cxn>
              <a:cxn ang="0">
                <a:pos x="28" y="2"/>
              </a:cxn>
              <a:cxn ang="0">
                <a:pos x="22" y="0"/>
              </a:cxn>
              <a:cxn ang="0">
                <a:pos x="0" y="71"/>
              </a:cxn>
              <a:cxn ang="0">
                <a:pos x="5" y="73"/>
              </a:cxn>
            </a:cxnLst>
            <a:rect l="0" t="0" r="r" b="b"/>
            <a:pathLst>
              <a:path w="28" h="73">
                <a:moveTo>
                  <a:pt x="5" y="73"/>
                </a:moveTo>
                <a:cubicBezTo>
                  <a:pt x="28" y="2"/>
                  <a:pt x="28" y="2"/>
                  <a:pt x="28" y="2"/>
                </a:cubicBezTo>
                <a:cubicBezTo>
                  <a:pt x="26" y="2"/>
                  <a:pt x="24" y="1"/>
                  <a:pt x="22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2" y="71"/>
                  <a:pt x="3" y="72"/>
                  <a:pt x="5" y="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5" name="Freeform 55"/>
          <p:cNvSpPr>
            <a:spLocks/>
          </p:cNvSpPr>
          <p:nvPr/>
        </p:nvSpPr>
        <p:spPr bwMode="gray">
          <a:xfrm>
            <a:off x="1965398" y="1988791"/>
            <a:ext cx="39963" cy="136592"/>
          </a:xfrm>
          <a:custGeom>
            <a:avLst/>
            <a:gdLst/>
            <a:ahLst/>
            <a:cxnLst>
              <a:cxn ang="0">
                <a:pos x="6" y="74"/>
              </a:cxn>
              <a:cxn ang="0">
                <a:pos x="22" y="2"/>
              </a:cxn>
              <a:cxn ang="0">
                <a:pos x="16" y="0"/>
              </a:cxn>
              <a:cxn ang="0">
                <a:pos x="0" y="73"/>
              </a:cxn>
              <a:cxn ang="0">
                <a:pos x="6" y="74"/>
              </a:cxn>
            </a:cxnLst>
            <a:rect l="0" t="0" r="r" b="b"/>
            <a:pathLst>
              <a:path w="22" h="74">
                <a:moveTo>
                  <a:pt x="6" y="74"/>
                </a:move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18" y="1"/>
                  <a:pt x="16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3"/>
                  <a:pt x="4" y="74"/>
                  <a:pt x="6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6" name="Freeform 56"/>
          <p:cNvSpPr>
            <a:spLocks/>
          </p:cNvSpPr>
          <p:nvPr/>
        </p:nvSpPr>
        <p:spPr bwMode="gray">
          <a:xfrm>
            <a:off x="1913033" y="1979229"/>
            <a:ext cx="26183" cy="137958"/>
          </a:xfrm>
          <a:custGeom>
            <a:avLst/>
            <a:gdLst/>
            <a:ahLst/>
            <a:cxnLst>
              <a:cxn ang="0">
                <a:pos x="6" y="74"/>
              </a:cxn>
              <a:cxn ang="0">
                <a:pos x="14" y="0"/>
              </a:cxn>
              <a:cxn ang="0">
                <a:pos x="8" y="0"/>
              </a:cxn>
              <a:cxn ang="0">
                <a:pos x="0" y="74"/>
              </a:cxn>
              <a:cxn ang="0">
                <a:pos x="6" y="74"/>
              </a:cxn>
            </a:cxnLst>
            <a:rect l="0" t="0" r="r" b="b"/>
            <a:pathLst>
              <a:path w="14" h="74">
                <a:moveTo>
                  <a:pt x="6" y="74"/>
                </a:move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2" y="74"/>
                  <a:pt x="4" y="74"/>
                  <a:pt x="6" y="7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7" name="Freeform 57"/>
          <p:cNvSpPr>
            <a:spLocks/>
          </p:cNvSpPr>
          <p:nvPr/>
        </p:nvSpPr>
        <p:spPr bwMode="gray">
          <a:xfrm>
            <a:off x="1620891" y="2122652"/>
            <a:ext cx="237021" cy="340114"/>
          </a:xfrm>
          <a:custGeom>
            <a:avLst/>
            <a:gdLst/>
            <a:ahLst/>
            <a:cxnLst>
              <a:cxn ang="0">
                <a:pos x="91" y="182"/>
              </a:cxn>
              <a:cxn ang="0">
                <a:pos x="96" y="180"/>
              </a:cxn>
              <a:cxn ang="0">
                <a:pos x="100" y="179"/>
              </a:cxn>
              <a:cxn ang="0">
                <a:pos x="105" y="177"/>
              </a:cxn>
              <a:cxn ang="0">
                <a:pos x="109" y="176"/>
              </a:cxn>
              <a:cxn ang="0">
                <a:pos x="115" y="175"/>
              </a:cxn>
              <a:cxn ang="0">
                <a:pos x="118" y="175"/>
              </a:cxn>
              <a:cxn ang="0">
                <a:pos x="124" y="174"/>
              </a:cxn>
              <a:cxn ang="0">
                <a:pos x="127" y="174"/>
              </a:cxn>
              <a:cxn ang="0">
                <a:pos x="127" y="0"/>
              </a:cxn>
              <a:cxn ang="0">
                <a:pos x="0" y="33"/>
              </a:cxn>
              <a:cxn ang="0">
                <a:pos x="87" y="184"/>
              </a:cxn>
              <a:cxn ang="0">
                <a:pos x="91" y="182"/>
              </a:cxn>
            </a:cxnLst>
            <a:rect l="0" t="0" r="r" b="b"/>
            <a:pathLst>
              <a:path w="127" h="184">
                <a:moveTo>
                  <a:pt x="91" y="182"/>
                </a:moveTo>
                <a:cubicBezTo>
                  <a:pt x="92" y="182"/>
                  <a:pt x="94" y="181"/>
                  <a:pt x="96" y="180"/>
                </a:cubicBezTo>
                <a:cubicBezTo>
                  <a:pt x="97" y="180"/>
                  <a:pt x="98" y="179"/>
                  <a:pt x="100" y="179"/>
                </a:cubicBezTo>
                <a:cubicBezTo>
                  <a:pt x="101" y="178"/>
                  <a:pt x="103" y="178"/>
                  <a:pt x="105" y="177"/>
                </a:cubicBezTo>
                <a:cubicBezTo>
                  <a:pt x="106" y="177"/>
                  <a:pt x="108" y="177"/>
                  <a:pt x="109" y="176"/>
                </a:cubicBezTo>
                <a:cubicBezTo>
                  <a:pt x="111" y="176"/>
                  <a:pt x="113" y="176"/>
                  <a:pt x="115" y="175"/>
                </a:cubicBezTo>
                <a:cubicBezTo>
                  <a:pt x="116" y="175"/>
                  <a:pt x="117" y="175"/>
                  <a:pt x="118" y="175"/>
                </a:cubicBezTo>
                <a:cubicBezTo>
                  <a:pt x="120" y="175"/>
                  <a:pt x="122" y="175"/>
                  <a:pt x="124" y="174"/>
                </a:cubicBezTo>
                <a:cubicBezTo>
                  <a:pt x="125" y="174"/>
                  <a:pt x="126" y="174"/>
                  <a:pt x="127" y="174"/>
                </a:cubicBezTo>
                <a:cubicBezTo>
                  <a:pt x="127" y="0"/>
                  <a:pt x="127" y="0"/>
                  <a:pt x="127" y="0"/>
                </a:cubicBezTo>
                <a:cubicBezTo>
                  <a:pt x="81" y="0"/>
                  <a:pt x="38" y="12"/>
                  <a:pt x="0" y="33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8" y="183"/>
                  <a:pt x="90" y="183"/>
                  <a:pt x="91" y="18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8" name="Freeform 58"/>
          <p:cNvSpPr>
            <a:spLocks/>
          </p:cNvSpPr>
          <p:nvPr/>
        </p:nvSpPr>
        <p:spPr bwMode="gray">
          <a:xfrm>
            <a:off x="1952996" y="2700437"/>
            <a:ext cx="336239" cy="333285"/>
          </a:xfrm>
          <a:custGeom>
            <a:avLst/>
            <a:gdLst/>
            <a:ahLst/>
            <a:cxnLst>
              <a:cxn ang="0">
                <a:pos x="27" y="3"/>
              </a:cxn>
              <a:cxn ang="0">
                <a:pos x="23" y="8"/>
              </a:cxn>
              <a:cxn ang="0">
                <a:pos x="21" y="10"/>
              </a:cxn>
              <a:cxn ang="0">
                <a:pos x="17" y="15"/>
              </a:cxn>
              <a:cxn ang="0">
                <a:pos x="15" y="17"/>
              </a:cxn>
              <a:cxn ang="0">
                <a:pos x="11" y="21"/>
              </a:cxn>
              <a:cxn ang="0">
                <a:pos x="8" y="24"/>
              </a:cxn>
              <a:cxn ang="0">
                <a:pos x="3" y="27"/>
              </a:cxn>
              <a:cxn ang="0">
                <a:pos x="0" y="29"/>
              </a:cxn>
              <a:cxn ang="0">
                <a:pos x="87" y="180"/>
              </a:cxn>
              <a:cxn ang="0">
                <a:pos x="179" y="87"/>
              </a:cxn>
              <a:cxn ang="0">
                <a:pos x="28" y="0"/>
              </a:cxn>
              <a:cxn ang="0">
                <a:pos x="27" y="3"/>
              </a:cxn>
            </a:cxnLst>
            <a:rect l="0" t="0" r="r" b="b"/>
            <a:pathLst>
              <a:path w="179" h="180">
                <a:moveTo>
                  <a:pt x="27" y="3"/>
                </a:moveTo>
                <a:cubicBezTo>
                  <a:pt x="26" y="4"/>
                  <a:pt x="24" y="6"/>
                  <a:pt x="23" y="8"/>
                </a:cubicBezTo>
                <a:cubicBezTo>
                  <a:pt x="23" y="8"/>
                  <a:pt x="22" y="9"/>
                  <a:pt x="21" y="10"/>
                </a:cubicBezTo>
                <a:cubicBezTo>
                  <a:pt x="20" y="12"/>
                  <a:pt x="19" y="13"/>
                  <a:pt x="17" y="15"/>
                </a:cubicBezTo>
                <a:cubicBezTo>
                  <a:pt x="17" y="16"/>
                  <a:pt x="16" y="16"/>
                  <a:pt x="15" y="17"/>
                </a:cubicBezTo>
                <a:cubicBezTo>
                  <a:pt x="14" y="19"/>
                  <a:pt x="12" y="20"/>
                  <a:pt x="11" y="21"/>
                </a:cubicBezTo>
                <a:cubicBezTo>
                  <a:pt x="10" y="22"/>
                  <a:pt x="9" y="23"/>
                  <a:pt x="8" y="24"/>
                </a:cubicBezTo>
                <a:cubicBezTo>
                  <a:pt x="6" y="25"/>
                  <a:pt x="5" y="26"/>
                  <a:pt x="3" y="27"/>
                </a:cubicBezTo>
                <a:cubicBezTo>
                  <a:pt x="2" y="28"/>
                  <a:pt x="1" y="29"/>
                  <a:pt x="0" y="29"/>
                </a:cubicBezTo>
                <a:cubicBezTo>
                  <a:pt x="87" y="180"/>
                  <a:pt x="87" y="180"/>
                  <a:pt x="87" y="180"/>
                </a:cubicBezTo>
                <a:cubicBezTo>
                  <a:pt x="125" y="157"/>
                  <a:pt x="157" y="125"/>
                  <a:pt x="179" y="87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1"/>
                  <a:pt x="27" y="2"/>
                  <a:pt x="27" y="3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79" name="Freeform 59"/>
          <p:cNvSpPr>
            <a:spLocks/>
          </p:cNvSpPr>
          <p:nvPr/>
        </p:nvSpPr>
        <p:spPr bwMode="gray">
          <a:xfrm>
            <a:off x="1434857" y="2189582"/>
            <a:ext cx="338995" cy="333285"/>
          </a:xfrm>
          <a:custGeom>
            <a:avLst/>
            <a:gdLst/>
            <a:ahLst/>
            <a:cxnLst>
              <a:cxn ang="0">
                <a:pos x="153" y="176"/>
              </a:cxn>
              <a:cxn ang="0">
                <a:pos x="157" y="172"/>
              </a:cxn>
              <a:cxn ang="0">
                <a:pos x="159" y="169"/>
              </a:cxn>
              <a:cxn ang="0">
                <a:pos x="163" y="165"/>
              </a:cxn>
              <a:cxn ang="0">
                <a:pos x="166" y="162"/>
              </a:cxn>
              <a:cxn ang="0">
                <a:pos x="170" y="158"/>
              </a:cxn>
              <a:cxn ang="0">
                <a:pos x="173" y="156"/>
              </a:cxn>
              <a:cxn ang="0">
                <a:pos x="178" y="153"/>
              </a:cxn>
              <a:cxn ang="0">
                <a:pos x="181" y="151"/>
              </a:cxn>
              <a:cxn ang="0">
                <a:pos x="94" y="0"/>
              </a:cxn>
              <a:cxn ang="0">
                <a:pos x="0" y="92"/>
              </a:cxn>
              <a:cxn ang="0">
                <a:pos x="151" y="180"/>
              </a:cxn>
              <a:cxn ang="0">
                <a:pos x="153" y="176"/>
              </a:cxn>
            </a:cxnLst>
            <a:rect l="0" t="0" r="r" b="b"/>
            <a:pathLst>
              <a:path w="181" h="180">
                <a:moveTo>
                  <a:pt x="153" y="176"/>
                </a:moveTo>
                <a:cubicBezTo>
                  <a:pt x="154" y="175"/>
                  <a:pt x="155" y="173"/>
                  <a:pt x="157" y="172"/>
                </a:cubicBezTo>
                <a:cubicBezTo>
                  <a:pt x="157" y="171"/>
                  <a:pt x="158" y="170"/>
                  <a:pt x="159" y="169"/>
                </a:cubicBezTo>
                <a:cubicBezTo>
                  <a:pt x="160" y="167"/>
                  <a:pt x="162" y="166"/>
                  <a:pt x="163" y="165"/>
                </a:cubicBezTo>
                <a:cubicBezTo>
                  <a:pt x="164" y="164"/>
                  <a:pt x="165" y="163"/>
                  <a:pt x="166" y="162"/>
                </a:cubicBezTo>
                <a:cubicBezTo>
                  <a:pt x="167" y="161"/>
                  <a:pt x="169" y="159"/>
                  <a:pt x="170" y="158"/>
                </a:cubicBezTo>
                <a:cubicBezTo>
                  <a:pt x="171" y="157"/>
                  <a:pt x="172" y="157"/>
                  <a:pt x="173" y="156"/>
                </a:cubicBezTo>
                <a:cubicBezTo>
                  <a:pt x="175" y="155"/>
                  <a:pt x="176" y="154"/>
                  <a:pt x="178" y="153"/>
                </a:cubicBezTo>
                <a:cubicBezTo>
                  <a:pt x="179" y="152"/>
                  <a:pt x="180" y="151"/>
                  <a:pt x="181" y="151"/>
                </a:cubicBezTo>
                <a:cubicBezTo>
                  <a:pt x="94" y="0"/>
                  <a:pt x="94" y="0"/>
                  <a:pt x="94" y="0"/>
                </a:cubicBezTo>
                <a:cubicBezTo>
                  <a:pt x="56" y="22"/>
                  <a:pt x="23" y="54"/>
                  <a:pt x="0" y="92"/>
                </a:cubicBezTo>
                <a:cubicBezTo>
                  <a:pt x="151" y="180"/>
                  <a:pt x="151" y="180"/>
                  <a:pt x="151" y="180"/>
                </a:cubicBezTo>
                <a:cubicBezTo>
                  <a:pt x="152" y="179"/>
                  <a:pt x="152" y="177"/>
                  <a:pt x="153" y="176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0" name="Freeform 60"/>
          <p:cNvSpPr>
            <a:spLocks/>
          </p:cNvSpPr>
          <p:nvPr/>
        </p:nvSpPr>
        <p:spPr bwMode="gray">
          <a:xfrm>
            <a:off x="2012251" y="2617116"/>
            <a:ext cx="343129" cy="233572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10" y="4"/>
              </a:cxn>
              <a:cxn ang="0">
                <a:pos x="9" y="10"/>
              </a:cxn>
              <a:cxn ang="0">
                <a:pos x="9" y="13"/>
              </a:cxn>
              <a:cxn ang="0">
                <a:pos x="8" y="19"/>
              </a:cxn>
              <a:cxn ang="0">
                <a:pos x="7" y="22"/>
              </a:cxn>
              <a:cxn ang="0">
                <a:pos x="5" y="28"/>
              </a:cxn>
              <a:cxn ang="0">
                <a:pos x="4" y="31"/>
              </a:cxn>
              <a:cxn ang="0">
                <a:pos x="2" y="36"/>
              </a:cxn>
              <a:cxn ang="0">
                <a:pos x="0" y="39"/>
              </a:cxn>
              <a:cxn ang="0">
                <a:pos x="151" y="126"/>
              </a:cxn>
              <a:cxn ang="0">
                <a:pos x="184" y="0"/>
              </a:cxn>
              <a:cxn ang="0">
                <a:pos x="10" y="0"/>
              </a:cxn>
            </a:cxnLst>
            <a:rect l="0" t="0" r="r" b="b"/>
            <a:pathLst>
              <a:path w="184" h="126">
                <a:moveTo>
                  <a:pt x="10" y="0"/>
                </a:moveTo>
                <a:cubicBezTo>
                  <a:pt x="10" y="1"/>
                  <a:pt x="10" y="3"/>
                  <a:pt x="10" y="4"/>
                </a:cubicBezTo>
                <a:cubicBezTo>
                  <a:pt x="10" y="6"/>
                  <a:pt x="10" y="8"/>
                  <a:pt x="9" y="10"/>
                </a:cubicBezTo>
                <a:cubicBezTo>
                  <a:pt x="9" y="11"/>
                  <a:pt x="9" y="12"/>
                  <a:pt x="9" y="13"/>
                </a:cubicBezTo>
                <a:cubicBezTo>
                  <a:pt x="9" y="15"/>
                  <a:pt x="8" y="17"/>
                  <a:pt x="8" y="19"/>
                </a:cubicBezTo>
                <a:cubicBezTo>
                  <a:pt x="8" y="20"/>
                  <a:pt x="7" y="21"/>
                  <a:pt x="7" y="22"/>
                </a:cubicBezTo>
                <a:cubicBezTo>
                  <a:pt x="6" y="24"/>
                  <a:pt x="6" y="26"/>
                  <a:pt x="5" y="28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3" y="35"/>
                  <a:pt x="2" y="36"/>
                </a:cubicBezTo>
                <a:cubicBezTo>
                  <a:pt x="1" y="37"/>
                  <a:pt x="1" y="38"/>
                  <a:pt x="0" y="39"/>
                </a:cubicBezTo>
                <a:cubicBezTo>
                  <a:pt x="151" y="126"/>
                  <a:pt x="151" y="126"/>
                  <a:pt x="151" y="126"/>
                </a:cubicBezTo>
                <a:cubicBezTo>
                  <a:pt x="172" y="89"/>
                  <a:pt x="184" y="46"/>
                  <a:pt x="184" y="0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1" name="Freeform 61"/>
          <p:cNvSpPr>
            <a:spLocks/>
          </p:cNvSpPr>
          <p:nvPr/>
        </p:nvSpPr>
        <p:spPr bwMode="gray">
          <a:xfrm>
            <a:off x="1364578" y="2371250"/>
            <a:ext cx="347263" cy="234939"/>
          </a:xfrm>
          <a:custGeom>
            <a:avLst/>
            <a:gdLst/>
            <a:ahLst/>
            <a:cxnLst>
              <a:cxn ang="0">
                <a:pos x="174" y="124"/>
              </a:cxn>
              <a:cxn ang="0">
                <a:pos x="175" y="118"/>
              </a:cxn>
              <a:cxn ang="0">
                <a:pos x="176" y="114"/>
              </a:cxn>
              <a:cxn ang="0">
                <a:pos x="177" y="108"/>
              </a:cxn>
              <a:cxn ang="0">
                <a:pos x="178" y="104"/>
              </a:cxn>
              <a:cxn ang="0">
                <a:pos x="180" y="99"/>
              </a:cxn>
              <a:cxn ang="0">
                <a:pos x="181" y="95"/>
              </a:cxn>
              <a:cxn ang="0">
                <a:pos x="184" y="90"/>
              </a:cxn>
              <a:cxn ang="0">
                <a:pos x="186" y="87"/>
              </a:cxn>
              <a:cxn ang="0">
                <a:pos x="35" y="0"/>
              </a:cxn>
              <a:cxn ang="0">
                <a:pos x="0" y="127"/>
              </a:cxn>
              <a:cxn ang="0">
                <a:pos x="174" y="127"/>
              </a:cxn>
              <a:cxn ang="0">
                <a:pos x="174" y="124"/>
              </a:cxn>
            </a:cxnLst>
            <a:rect l="0" t="0" r="r" b="b"/>
            <a:pathLst>
              <a:path w="186" h="127">
                <a:moveTo>
                  <a:pt x="174" y="124"/>
                </a:moveTo>
                <a:cubicBezTo>
                  <a:pt x="175" y="122"/>
                  <a:pt x="175" y="120"/>
                  <a:pt x="175" y="118"/>
                </a:cubicBezTo>
                <a:cubicBezTo>
                  <a:pt x="175" y="116"/>
                  <a:pt x="175" y="115"/>
                  <a:pt x="176" y="114"/>
                </a:cubicBezTo>
                <a:cubicBezTo>
                  <a:pt x="176" y="112"/>
                  <a:pt x="177" y="110"/>
                  <a:pt x="177" y="108"/>
                </a:cubicBezTo>
                <a:cubicBezTo>
                  <a:pt x="177" y="107"/>
                  <a:pt x="178" y="106"/>
                  <a:pt x="178" y="104"/>
                </a:cubicBezTo>
                <a:cubicBezTo>
                  <a:pt x="179" y="103"/>
                  <a:pt x="179" y="101"/>
                  <a:pt x="180" y="99"/>
                </a:cubicBezTo>
                <a:cubicBezTo>
                  <a:pt x="180" y="98"/>
                  <a:pt x="181" y="96"/>
                  <a:pt x="181" y="95"/>
                </a:cubicBezTo>
                <a:cubicBezTo>
                  <a:pt x="182" y="93"/>
                  <a:pt x="183" y="92"/>
                  <a:pt x="184" y="90"/>
                </a:cubicBezTo>
                <a:cubicBezTo>
                  <a:pt x="185" y="89"/>
                  <a:pt x="185" y="88"/>
                  <a:pt x="186" y="87"/>
                </a:cubicBezTo>
                <a:cubicBezTo>
                  <a:pt x="35" y="0"/>
                  <a:pt x="35" y="0"/>
                  <a:pt x="35" y="0"/>
                </a:cubicBezTo>
                <a:cubicBezTo>
                  <a:pt x="13" y="37"/>
                  <a:pt x="1" y="81"/>
                  <a:pt x="0" y="127"/>
                </a:cubicBezTo>
                <a:cubicBezTo>
                  <a:pt x="174" y="127"/>
                  <a:pt x="174" y="127"/>
                  <a:pt x="174" y="127"/>
                </a:cubicBezTo>
                <a:cubicBezTo>
                  <a:pt x="174" y="126"/>
                  <a:pt x="174" y="125"/>
                  <a:pt x="174" y="12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2" name="Freeform 62"/>
          <p:cNvSpPr>
            <a:spLocks/>
          </p:cNvSpPr>
          <p:nvPr/>
        </p:nvSpPr>
        <p:spPr bwMode="gray">
          <a:xfrm>
            <a:off x="2009495" y="2373982"/>
            <a:ext cx="345885" cy="232207"/>
          </a:xfrm>
          <a:custGeom>
            <a:avLst/>
            <a:gdLst/>
            <a:ahLst/>
            <a:cxnLst>
              <a:cxn ang="0">
                <a:pos x="2" y="90"/>
              </a:cxn>
              <a:cxn ang="0">
                <a:pos x="4" y="95"/>
              </a:cxn>
              <a:cxn ang="0">
                <a:pos x="6" y="98"/>
              </a:cxn>
              <a:cxn ang="0">
                <a:pos x="7" y="104"/>
              </a:cxn>
              <a:cxn ang="0">
                <a:pos x="8" y="107"/>
              </a:cxn>
              <a:cxn ang="0">
                <a:pos x="10" y="113"/>
              </a:cxn>
              <a:cxn ang="0">
                <a:pos x="10" y="116"/>
              </a:cxn>
              <a:cxn ang="0">
                <a:pos x="11" y="122"/>
              </a:cxn>
              <a:cxn ang="0">
                <a:pos x="11" y="125"/>
              </a:cxn>
              <a:cxn ang="0">
                <a:pos x="185" y="125"/>
              </a:cxn>
              <a:cxn ang="0">
                <a:pos x="151" y="0"/>
              </a:cxn>
              <a:cxn ang="0">
                <a:pos x="0" y="87"/>
              </a:cxn>
              <a:cxn ang="0">
                <a:pos x="2" y="90"/>
              </a:cxn>
            </a:cxnLst>
            <a:rect l="0" t="0" r="r" b="b"/>
            <a:pathLst>
              <a:path w="185" h="125">
                <a:moveTo>
                  <a:pt x="2" y="90"/>
                </a:moveTo>
                <a:cubicBezTo>
                  <a:pt x="3" y="91"/>
                  <a:pt x="4" y="93"/>
                  <a:pt x="4" y="95"/>
                </a:cubicBezTo>
                <a:cubicBezTo>
                  <a:pt x="5" y="96"/>
                  <a:pt x="5" y="97"/>
                  <a:pt x="6" y="98"/>
                </a:cubicBezTo>
                <a:cubicBezTo>
                  <a:pt x="6" y="100"/>
                  <a:pt x="7" y="102"/>
                  <a:pt x="7" y="104"/>
                </a:cubicBezTo>
                <a:cubicBezTo>
                  <a:pt x="8" y="105"/>
                  <a:pt x="8" y="106"/>
                  <a:pt x="8" y="107"/>
                </a:cubicBezTo>
                <a:cubicBezTo>
                  <a:pt x="9" y="109"/>
                  <a:pt x="9" y="111"/>
                  <a:pt x="10" y="113"/>
                </a:cubicBezTo>
                <a:cubicBezTo>
                  <a:pt x="10" y="114"/>
                  <a:pt x="10" y="115"/>
                  <a:pt x="10" y="116"/>
                </a:cubicBezTo>
                <a:cubicBezTo>
                  <a:pt x="10" y="118"/>
                  <a:pt x="11" y="120"/>
                  <a:pt x="11" y="122"/>
                </a:cubicBezTo>
                <a:cubicBezTo>
                  <a:pt x="11" y="123"/>
                  <a:pt x="11" y="124"/>
                  <a:pt x="11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84" y="80"/>
                  <a:pt x="172" y="37"/>
                  <a:pt x="151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1" y="88"/>
                  <a:pt x="1" y="89"/>
                  <a:pt x="2" y="9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3" name="Freeform 63"/>
          <p:cNvSpPr>
            <a:spLocks/>
          </p:cNvSpPr>
          <p:nvPr/>
        </p:nvSpPr>
        <p:spPr bwMode="gray">
          <a:xfrm>
            <a:off x="1364578" y="2617116"/>
            <a:ext cx="345885" cy="239036"/>
          </a:xfrm>
          <a:custGeom>
            <a:avLst/>
            <a:gdLst/>
            <a:ahLst/>
            <a:cxnLst>
              <a:cxn ang="0">
                <a:pos x="183" y="38"/>
              </a:cxn>
              <a:cxn ang="0">
                <a:pos x="181" y="33"/>
              </a:cxn>
              <a:cxn ang="0">
                <a:pos x="179" y="29"/>
              </a:cxn>
              <a:cxn ang="0">
                <a:pos x="177" y="23"/>
              </a:cxn>
              <a:cxn ang="0">
                <a:pos x="177" y="20"/>
              </a:cxn>
              <a:cxn ang="0">
                <a:pos x="175" y="14"/>
              </a:cxn>
              <a:cxn ang="0">
                <a:pos x="175" y="10"/>
              </a:cxn>
              <a:cxn ang="0">
                <a:pos x="174" y="4"/>
              </a:cxn>
              <a:cxn ang="0">
                <a:pos x="174" y="0"/>
              </a:cxn>
              <a:cxn ang="0">
                <a:pos x="0" y="0"/>
              </a:cxn>
              <a:cxn ang="0">
                <a:pos x="34" y="129"/>
              </a:cxn>
              <a:cxn ang="0">
                <a:pos x="185" y="42"/>
              </a:cxn>
              <a:cxn ang="0">
                <a:pos x="183" y="38"/>
              </a:cxn>
            </a:cxnLst>
            <a:rect l="0" t="0" r="r" b="b"/>
            <a:pathLst>
              <a:path w="185" h="129">
                <a:moveTo>
                  <a:pt x="183" y="38"/>
                </a:moveTo>
                <a:cubicBezTo>
                  <a:pt x="182" y="36"/>
                  <a:pt x="181" y="35"/>
                  <a:pt x="181" y="33"/>
                </a:cubicBezTo>
                <a:cubicBezTo>
                  <a:pt x="180" y="32"/>
                  <a:pt x="180" y="30"/>
                  <a:pt x="179" y="29"/>
                </a:cubicBezTo>
                <a:cubicBezTo>
                  <a:pt x="179" y="27"/>
                  <a:pt x="178" y="25"/>
                  <a:pt x="177" y="23"/>
                </a:cubicBezTo>
                <a:cubicBezTo>
                  <a:pt x="177" y="22"/>
                  <a:pt x="177" y="21"/>
                  <a:pt x="177" y="20"/>
                </a:cubicBezTo>
                <a:cubicBezTo>
                  <a:pt x="176" y="18"/>
                  <a:pt x="176" y="16"/>
                  <a:pt x="175" y="14"/>
                </a:cubicBezTo>
                <a:cubicBezTo>
                  <a:pt x="175" y="13"/>
                  <a:pt x="175" y="11"/>
                  <a:pt x="175" y="10"/>
                </a:cubicBezTo>
                <a:cubicBezTo>
                  <a:pt x="174" y="8"/>
                  <a:pt x="174" y="6"/>
                  <a:pt x="174" y="4"/>
                </a:cubicBezTo>
                <a:cubicBezTo>
                  <a:pt x="174" y="3"/>
                  <a:pt x="174" y="2"/>
                  <a:pt x="1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7"/>
                  <a:pt x="13" y="91"/>
                  <a:pt x="34" y="129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4" y="40"/>
                  <a:pt x="184" y="39"/>
                  <a:pt x="183" y="38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4" name="Freeform 64"/>
          <p:cNvSpPr>
            <a:spLocks/>
          </p:cNvSpPr>
          <p:nvPr/>
        </p:nvSpPr>
        <p:spPr bwMode="gray">
          <a:xfrm>
            <a:off x="1951618" y="2192313"/>
            <a:ext cx="334861" cy="334651"/>
          </a:xfrm>
          <a:custGeom>
            <a:avLst/>
            <a:gdLst/>
            <a:ahLst/>
            <a:cxnLst>
              <a:cxn ang="0">
                <a:pos x="3" y="153"/>
              </a:cxn>
              <a:cxn ang="0">
                <a:pos x="8" y="156"/>
              </a:cxn>
              <a:cxn ang="0">
                <a:pos x="10" y="158"/>
              </a:cxn>
              <a:cxn ang="0">
                <a:pos x="15" y="163"/>
              </a:cxn>
              <a:cxn ang="0">
                <a:pos x="17" y="165"/>
              </a:cxn>
              <a:cxn ang="0">
                <a:pos x="21" y="169"/>
              </a:cxn>
              <a:cxn ang="0">
                <a:pos x="23" y="172"/>
              </a:cxn>
              <a:cxn ang="0">
                <a:pos x="27" y="177"/>
              </a:cxn>
              <a:cxn ang="0">
                <a:pos x="28" y="180"/>
              </a:cxn>
              <a:cxn ang="0">
                <a:pos x="179" y="93"/>
              </a:cxn>
              <a:cxn ang="0">
                <a:pos x="88" y="0"/>
              </a:cxn>
              <a:cxn ang="0">
                <a:pos x="0" y="151"/>
              </a:cxn>
              <a:cxn ang="0">
                <a:pos x="3" y="153"/>
              </a:cxn>
            </a:cxnLst>
            <a:rect l="0" t="0" r="r" b="b"/>
            <a:pathLst>
              <a:path w="179" h="180">
                <a:moveTo>
                  <a:pt x="3" y="153"/>
                </a:moveTo>
                <a:cubicBezTo>
                  <a:pt x="5" y="154"/>
                  <a:pt x="6" y="155"/>
                  <a:pt x="8" y="156"/>
                </a:cubicBezTo>
                <a:cubicBezTo>
                  <a:pt x="9" y="157"/>
                  <a:pt x="10" y="158"/>
                  <a:pt x="10" y="158"/>
                </a:cubicBezTo>
                <a:cubicBezTo>
                  <a:pt x="12" y="160"/>
                  <a:pt x="13" y="161"/>
                  <a:pt x="15" y="163"/>
                </a:cubicBezTo>
                <a:cubicBezTo>
                  <a:pt x="16" y="163"/>
                  <a:pt x="16" y="164"/>
                  <a:pt x="17" y="165"/>
                </a:cubicBezTo>
                <a:cubicBezTo>
                  <a:pt x="19" y="166"/>
                  <a:pt x="20" y="168"/>
                  <a:pt x="21" y="169"/>
                </a:cubicBezTo>
                <a:cubicBezTo>
                  <a:pt x="22" y="170"/>
                  <a:pt x="23" y="171"/>
                  <a:pt x="23" y="172"/>
                </a:cubicBezTo>
                <a:cubicBezTo>
                  <a:pt x="24" y="174"/>
                  <a:pt x="26" y="175"/>
                  <a:pt x="27" y="177"/>
                </a:cubicBezTo>
                <a:cubicBezTo>
                  <a:pt x="27" y="178"/>
                  <a:pt x="28" y="179"/>
                  <a:pt x="28" y="180"/>
                </a:cubicBezTo>
                <a:cubicBezTo>
                  <a:pt x="179" y="93"/>
                  <a:pt x="179" y="93"/>
                  <a:pt x="179" y="93"/>
                </a:cubicBezTo>
                <a:cubicBezTo>
                  <a:pt x="157" y="55"/>
                  <a:pt x="125" y="23"/>
                  <a:pt x="88" y="0"/>
                </a:cubicBezTo>
                <a:cubicBezTo>
                  <a:pt x="0" y="151"/>
                  <a:pt x="0" y="151"/>
                  <a:pt x="0" y="151"/>
                </a:cubicBezTo>
                <a:cubicBezTo>
                  <a:pt x="1" y="152"/>
                  <a:pt x="2" y="152"/>
                  <a:pt x="3" y="15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5" name="Freeform 65"/>
          <p:cNvSpPr>
            <a:spLocks/>
          </p:cNvSpPr>
          <p:nvPr/>
        </p:nvSpPr>
        <p:spPr bwMode="gray">
          <a:xfrm>
            <a:off x="1433480" y="2704535"/>
            <a:ext cx="338995" cy="333285"/>
          </a:xfrm>
          <a:custGeom>
            <a:avLst/>
            <a:gdLst/>
            <a:ahLst/>
            <a:cxnLst>
              <a:cxn ang="0">
                <a:pos x="178" y="28"/>
              </a:cxn>
              <a:cxn ang="0">
                <a:pos x="173" y="24"/>
              </a:cxn>
              <a:cxn ang="0">
                <a:pos x="170" y="22"/>
              </a:cxn>
              <a:cxn ang="0">
                <a:pos x="166" y="18"/>
              </a:cxn>
              <a:cxn ang="0">
                <a:pos x="163" y="15"/>
              </a:cxn>
              <a:cxn ang="0">
                <a:pos x="159" y="11"/>
              </a:cxn>
              <a:cxn ang="0">
                <a:pos x="157" y="8"/>
              </a:cxn>
              <a:cxn ang="0">
                <a:pos x="153" y="3"/>
              </a:cxn>
              <a:cxn ang="0">
                <a:pos x="151" y="0"/>
              </a:cxn>
              <a:cxn ang="0">
                <a:pos x="0" y="87"/>
              </a:cxn>
              <a:cxn ang="0">
                <a:pos x="94" y="180"/>
              </a:cxn>
              <a:cxn ang="0">
                <a:pos x="181" y="30"/>
              </a:cxn>
              <a:cxn ang="0">
                <a:pos x="178" y="28"/>
              </a:cxn>
            </a:cxnLst>
            <a:rect l="0" t="0" r="r" b="b"/>
            <a:pathLst>
              <a:path w="181" h="180">
                <a:moveTo>
                  <a:pt x="178" y="28"/>
                </a:moveTo>
                <a:cubicBezTo>
                  <a:pt x="176" y="26"/>
                  <a:pt x="175" y="25"/>
                  <a:pt x="173" y="24"/>
                </a:cubicBezTo>
                <a:cubicBezTo>
                  <a:pt x="172" y="23"/>
                  <a:pt x="171" y="23"/>
                  <a:pt x="170" y="22"/>
                </a:cubicBezTo>
                <a:cubicBezTo>
                  <a:pt x="169" y="20"/>
                  <a:pt x="167" y="19"/>
                  <a:pt x="166" y="18"/>
                </a:cubicBezTo>
                <a:cubicBezTo>
                  <a:pt x="165" y="17"/>
                  <a:pt x="164" y="16"/>
                  <a:pt x="163" y="15"/>
                </a:cubicBezTo>
                <a:cubicBezTo>
                  <a:pt x="162" y="14"/>
                  <a:pt x="160" y="12"/>
                  <a:pt x="159" y="11"/>
                </a:cubicBezTo>
                <a:cubicBezTo>
                  <a:pt x="158" y="10"/>
                  <a:pt x="157" y="9"/>
                  <a:pt x="157" y="8"/>
                </a:cubicBezTo>
                <a:cubicBezTo>
                  <a:pt x="155" y="6"/>
                  <a:pt x="154" y="5"/>
                  <a:pt x="153" y="3"/>
                </a:cubicBezTo>
                <a:cubicBezTo>
                  <a:pt x="152" y="2"/>
                  <a:pt x="152" y="1"/>
                  <a:pt x="151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23" y="125"/>
                  <a:pt x="56" y="158"/>
                  <a:pt x="94" y="180"/>
                </a:cubicBezTo>
                <a:cubicBezTo>
                  <a:pt x="181" y="30"/>
                  <a:pt x="181" y="30"/>
                  <a:pt x="181" y="30"/>
                </a:cubicBezTo>
                <a:cubicBezTo>
                  <a:pt x="180" y="29"/>
                  <a:pt x="179" y="28"/>
                  <a:pt x="178" y="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86" name="Freeform 66"/>
          <p:cNvSpPr>
            <a:spLocks/>
          </p:cNvSpPr>
          <p:nvPr/>
        </p:nvSpPr>
        <p:spPr bwMode="gray">
          <a:xfrm>
            <a:off x="1868936" y="2122652"/>
            <a:ext cx="235643" cy="344212"/>
          </a:xfrm>
          <a:custGeom>
            <a:avLst/>
            <a:gdLst/>
            <a:ahLst/>
            <a:cxnLst>
              <a:cxn ang="0">
                <a:pos x="4" y="175"/>
              </a:cxn>
              <a:cxn ang="0">
                <a:pos x="10" y="176"/>
              </a:cxn>
              <a:cxn ang="0">
                <a:pos x="13" y="176"/>
              </a:cxn>
              <a:cxn ang="0">
                <a:pos x="19" y="178"/>
              </a:cxn>
              <a:cxn ang="0">
                <a:pos x="22" y="178"/>
              </a:cxn>
              <a:cxn ang="0">
                <a:pos x="28" y="180"/>
              </a:cxn>
              <a:cxn ang="0">
                <a:pos x="31" y="182"/>
              </a:cxn>
              <a:cxn ang="0">
                <a:pos x="36" y="184"/>
              </a:cxn>
              <a:cxn ang="0">
                <a:pos x="39" y="186"/>
              </a:cxn>
              <a:cxn ang="0">
                <a:pos x="126" y="35"/>
              </a:cxn>
              <a:cxn ang="0">
                <a:pos x="0" y="0"/>
              </a:cxn>
              <a:cxn ang="0">
                <a:pos x="0" y="175"/>
              </a:cxn>
              <a:cxn ang="0">
                <a:pos x="4" y="175"/>
              </a:cxn>
            </a:cxnLst>
            <a:rect l="0" t="0" r="r" b="b"/>
            <a:pathLst>
              <a:path w="126" h="186">
                <a:moveTo>
                  <a:pt x="4" y="175"/>
                </a:moveTo>
                <a:cubicBezTo>
                  <a:pt x="6" y="175"/>
                  <a:pt x="8" y="175"/>
                  <a:pt x="10" y="176"/>
                </a:cubicBezTo>
                <a:cubicBezTo>
                  <a:pt x="11" y="176"/>
                  <a:pt x="12" y="176"/>
                  <a:pt x="13" y="176"/>
                </a:cubicBezTo>
                <a:cubicBezTo>
                  <a:pt x="15" y="177"/>
                  <a:pt x="17" y="177"/>
                  <a:pt x="19" y="178"/>
                </a:cubicBezTo>
                <a:cubicBezTo>
                  <a:pt x="20" y="178"/>
                  <a:pt x="21" y="178"/>
                  <a:pt x="22" y="178"/>
                </a:cubicBezTo>
                <a:cubicBezTo>
                  <a:pt x="24" y="179"/>
                  <a:pt x="26" y="180"/>
                  <a:pt x="28" y="180"/>
                </a:cubicBezTo>
                <a:cubicBezTo>
                  <a:pt x="29" y="181"/>
                  <a:pt x="30" y="181"/>
                  <a:pt x="31" y="182"/>
                </a:cubicBezTo>
                <a:cubicBezTo>
                  <a:pt x="33" y="183"/>
                  <a:pt x="35" y="183"/>
                  <a:pt x="36" y="184"/>
                </a:cubicBezTo>
                <a:cubicBezTo>
                  <a:pt x="37" y="185"/>
                  <a:pt x="38" y="185"/>
                  <a:pt x="39" y="186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89" y="14"/>
                  <a:pt x="46" y="1"/>
                  <a:pt x="0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2" y="175"/>
                  <a:pt x="3" y="175"/>
                  <a:pt x="4" y="17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innerShdw blurRad="127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noProof="1">
              <a:latin typeface="+mj-lt"/>
            </a:endParaRPr>
          </a:p>
        </p:txBody>
      </p:sp>
      <p:sp>
        <p:nvSpPr>
          <p:cNvPr id="525" name="Bogen 660"/>
          <p:cNvSpPr/>
          <p:nvPr/>
        </p:nvSpPr>
        <p:spPr bwMode="gray">
          <a:xfrm>
            <a:off x="1185026" y="1949252"/>
            <a:ext cx="1352665" cy="1340782"/>
          </a:xfrm>
          <a:prstGeom prst="arc">
            <a:avLst>
              <a:gd name="adj1" fmla="val 7154099"/>
              <a:gd name="adj2" fmla="val 3596764"/>
            </a:avLst>
          </a:prstGeom>
          <a:ln w="127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521" name="Ellipse 656"/>
          <p:cNvSpPr/>
          <p:nvPr/>
        </p:nvSpPr>
        <p:spPr bwMode="gray">
          <a:xfrm>
            <a:off x="1066800" y="1868269"/>
            <a:ext cx="1582815" cy="1568910"/>
          </a:xfrm>
          <a:prstGeom prst="ellipse">
            <a:avLst/>
          </a:prstGeom>
          <a:solidFill>
            <a:srgbClr val="FFFFFF">
              <a:alpha val="13725"/>
            </a:srgbClr>
          </a:solidFill>
          <a:ln w="12700">
            <a:solidFill>
              <a:srgbClr val="FFFFFF"/>
            </a:solidFill>
            <a:round/>
            <a:headEnd/>
            <a:tailEnd/>
          </a:ln>
          <a:scene3d>
            <a:camera prst="orthographicFront"/>
            <a:lightRig rig="balanced" dir="t">
              <a:rot lat="0" lon="0" rev="8400000"/>
            </a:lightRig>
          </a:scene3d>
          <a:sp3d>
            <a:bevelT w="1168400" h="381000"/>
          </a:sp3d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519" name="Rad 650"/>
          <p:cNvSpPr/>
          <p:nvPr/>
        </p:nvSpPr>
        <p:spPr bwMode="gray">
          <a:xfrm>
            <a:off x="990600" y="1753968"/>
            <a:ext cx="1752600" cy="1737204"/>
          </a:xfrm>
          <a:prstGeom prst="donut">
            <a:avLst>
              <a:gd name="adj" fmla="val 7291"/>
            </a:avLst>
          </a:prstGeom>
          <a:solidFill>
            <a:srgbClr val="A6A6A6"/>
          </a:solidFill>
          <a:ln w="12700">
            <a:noFill/>
            <a:round/>
            <a:headEnd/>
            <a:tailEnd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7800000"/>
            </a:lightRig>
          </a:scene3d>
          <a:sp3d>
            <a:bevelT w="101600" h="101600" prst="angle"/>
          </a:sp3d>
        </p:spPr>
        <p:txBody>
          <a:bodyPr rtlCol="0" anchor="ctr"/>
          <a:lstStyle/>
          <a:p>
            <a:pPr algn="ctr"/>
            <a:endParaRPr lang="de-DE" sz="1400" noProof="1">
              <a:latin typeface="+mj-lt"/>
            </a:endParaRPr>
          </a:p>
        </p:txBody>
      </p:sp>
      <p:sp>
        <p:nvSpPr>
          <p:cNvPr id="520" name="Textfeld 653"/>
          <p:cNvSpPr txBox="1"/>
          <p:nvPr/>
        </p:nvSpPr>
        <p:spPr bwMode="gray">
          <a:xfrm>
            <a:off x="1574049" y="3000393"/>
            <a:ext cx="5870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b="1" noProof="1" smtClean="0">
                <a:solidFill>
                  <a:srgbClr val="FFFFFF"/>
                </a:solidFill>
                <a:latin typeface="+mj-lt"/>
              </a:rPr>
              <a:t>Mbps</a:t>
            </a:r>
            <a:endParaRPr lang="de-DE" sz="1200" b="1" noProof="1">
              <a:solidFill>
                <a:srgbClr val="FFFFFF"/>
              </a:solidFill>
              <a:latin typeface="+mj-lt"/>
            </a:endParaRPr>
          </a:p>
        </p:txBody>
      </p:sp>
      <p:grpSp>
        <p:nvGrpSpPr>
          <p:cNvPr id="3" name="Group 594"/>
          <p:cNvGrpSpPr/>
          <p:nvPr/>
        </p:nvGrpSpPr>
        <p:grpSpPr>
          <a:xfrm>
            <a:off x="3784444" y="3250582"/>
            <a:ext cx="1930556" cy="1473818"/>
            <a:chOff x="4168761" y="3498456"/>
            <a:chExt cx="2071429" cy="1480562"/>
          </a:xfrm>
        </p:grpSpPr>
        <p:sp>
          <p:nvSpPr>
            <p:cNvPr id="591" name="Rounded Rectangle 590"/>
            <p:cNvSpPr/>
            <p:nvPr/>
          </p:nvSpPr>
          <p:spPr bwMode="auto">
            <a:xfrm>
              <a:off x="4754153" y="3498456"/>
              <a:ext cx="1480562" cy="148056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ffectLst>
              <a:outerShdw blurRad="78105" dist="88900" dir="4020000" sx="105000" sy="105000" rotWithShape="0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>
                <a:rot lat="0" lon="0" rev="1200000"/>
              </a:lightRig>
            </a:scene3d>
            <a:sp3d extrusionH="127000" prstMaterial="metal">
              <a:bevelT w="63500" h="25400"/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pic>
          <p:nvPicPr>
            <p:cNvPr id="592" name="Picture 591" descr="Fortinet_Grid_Icon_RED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165" y="4128434"/>
              <a:ext cx="619152" cy="441704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isometricTopUp"/>
              <a:lightRig rig="threePt" dir="t"/>
            </a:scene3d>
          </p:spPr>
        </p:pic>
        <p:sp>
          <p:nvSpPr>
            <p:cNvPr id="593" name="TextBox 592"/>
            <p:cNvSpPr txBox="1"/>
            <p:nvPr/>
          </p:nvSpPr>
          <p:spPr>
            <a:xfrm>
              <a:off x="4168761" y="3879059"/>
              <a:ext cx="2071429" cy="537982"/>
            </a:xfrm>
            <a:prstGeom prst="rect">
              <a:avLst/>
            </a:prstGeom>
            <a:noFill/>
            <a:scene3d>
              <a:camera prst="isometricTop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800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Network Processor</a:t>
              </a:r>
            </a:p>
          </p:txBody>
        </p:sp>
      </p:grpSp>
      <p:sp>
        <p:nvSpPr>
          <p:cNvPr id="600" name="Rounded Rectangle 599"/>
          <p:cNvSpPr/>
          <p:nvPr/>
        </p:nvSpPr>
        <p:spPr bwMode="auto">
          <a:xfrm>
            <a:off x="6781800" y="3243838"/>
            <a:ext cx="1480562" cy="1480562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headEnd type="none" w="med" len="med"/>
            <a:tailEnd type="none" w="med" len="med"/>
          </a:ln>
          <a:effectLst>
            <a:outerShdw blurRad="78105" dist="88900" dir="4020000" sx="105000" sy="105000" rotWithShape="0">
              <a:srgbClr val="000000">
                <a:alpha val="23000"/>
              </a:srgbClr>
            </a:outerShdw>
          </a:effectLst>
          <a:scene3d>
            <a:camera prst="isometricTopUp"/>
            <a:lightRig rig="freezing" dir="t">
              <a:rot lat="0" lon="0" rev="1200000"/>
            </a:lightRig>
          </a:scene3d>
          <a:sp3d extrusionH="127000" prstMaterial="metal">
            <a:bevelT w="63500" h="254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03" name="TextBox 602"/>
          <p:cNvSpPr txBox="1"/>
          <p:nvPr/>
        </p:nvSpPr>
        <p:spPr>
          <a:xfrm>
            <a:off x="6299044" y="3655469"/>
            <a:ext cx="1930556" cy="535531"/>
          </a:xfrm>
          <a:prstGeom prst="rect">
            <a:avLst/>
          </a:prstGeom>
          <a:noFill/>
          <a:scene3d>
            <a:camera prst="isometricTopUp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Content Processor</a:t>
            </a:r>
          </a:p>
        </p:txBody>
      </p:sp>
      <p:pic>
        <p:nvPicPr>
          <p:cNvPr id="604" name="Picture 603" descr="Fortinet_Grid_Icon_R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955" y="3903708"/>
            <a:ext cx="577045" cy="43969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TopUp"/>
            <a:lightRig rig="threePt" dir="t"/>
          </a:scene3d>
        </p:spPr>
      </p:pic>
      <p:grpSp>
        <p:nvGrpSpPr>
          <p:cNvPr id="4" name="Group 618"/>
          <p:cNvGrpSpPr/>
          <p:nvPr/>
        </p:nvGrpSpPr>
        <p:grpSpPr>
          <a:xfrm>
            <a:off x="5486400" y="4005838"/>
            <a:ext cx="1752600" cy="1480562"/>
            <a:chOff x="5791200" y="4215166"/>
            <a:chExt cx="1752600" cy="1480562"/>
          </a:xfrm>
        </p:grpSpPr>
        <p:sp>
          <p:nvSpPr>
            <p:cNvPr id="596" name="Rounded Rectangle 595"/>
            <p:cNvSpPr/>
            <p:nvPr/>
          </p:nvSpPr>
          <p:spPr bwMode="auto">
            <a:xfrm>
              <a:off x="5867400" y="4215166"/>
              <a:ext cx="1480562" cy="148056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headEnd type="none" w="med" len="med"/>
              <a:tailEnd type="none" w="med" len="med"/>
            </a:ln>
            <a:effectLst>
              <a:outerShdw blurRad="78105" dist="88900" dir="4020000" sx="105000" sy="105000" rotWithShape="0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>
                <a:rot lat="0" lon="0" rev="1200000"/>
              </a:lightRig>
            </a:scene3d>
            <a:sp3d extrusionH="127000" prstMaterial="metal">
              <a:bevelT w="63500" h="25400"/>
            </a:sp3d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02" name="TextBox 601"/>
            <p:cNvSpPr txBox="1"/>
            <p:nvPr/>
          </p:nvSpPr>
          <p:spPr>
            <a:xfrm>
              <a:off x="5791200" y="4572000"/>
              <a:ext cx="1295400" cy="535531"/>
            </a:xfrm>
            <a:prstGeom prst="rect">
              <a:avLst/>
            </a:prstGeom>
            <a:noFill/>
            <a:scene3d>
              <a:camera prst="isometricTopUp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800" dirty="0" err="1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MultiCore</a:t>
              </a:r>
              <a:r>
                <a:rPr lang="en-US" sz="1800" dirty="0" smtClean="0">
                  <a:solidFill>
                    <a:srgbClr val="404040"/>
                  </a:solidFill>
                  <a:latin typeface="Helvetica 55 Roman"/>
                  <a:cs typeface="Helvetica 55 Roman"/>
                </a:rPr>
                <a:t> CPU</a:t>
              </a:r>
            </a:p>
          </p:txBody>
        </p:sp>
        <p:pic>
          <p:nvPicPr>
            <p:cNvPr id="612" name="Picture 611" descr="intel-company-logo-png-hd-sk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8400" y="4572000"/>
              <a:ext cx="1295400" cy="983465"/>
            </a:xfrm>
            <a:prstGeom prst="rect">
              <a:avLst/>
            </a:prstGeom>
            <a:scene3d>
              <a:camera prst="isometricTopUp"/>
              <a:lightRig rig="threePt" dir="t"/>
            </a:scene3d>
          </p:spPr>
        </p:pic>
      </p:grpSp>
      <p:sp>
        <p:nvSpPr>
          <p:cNvPr id="616" name="Rounded Rectangle 615"/>
          <p:cNvSpPr/>
          <p:nvPr/>
        </p:nvSpPr>
        <p:spPr bwMode="auto">
          <a:xfrm>
            <a:off x="1143000" y="3905472"/>
            <a:ext cx="1480562" cy="148056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  <a:effectLst>
            <a:outerShdw blurRad="78105" dist="88900" dir="4020000" sx="105000" sy="105000" rotWithShape="0">
              <a:srgbClr val="000000">
                <a:alpha val="23000"/>
              </a:srgbClr>
            </a:outerShdw>
          </a:effectLst>
          <a:scene3d>
            <a:camera prst="isometricTopUp"/>
            <a:lightRig rig="threePt" dir="t">
              <a:rot lat="0" lon="0" rev="1200000"/>
            </a:lightRig>
          </a:scene3d>
          <a:sp3d extrusionH="127000" prstMaterial="metal">
            <a:bevelT w="63500" h="254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17" name="TextBox 616"/>
          <p:cNvSpPr txBox="1"/>
          <p:nvPr/>
        </p:nvSpPr>
        <p:spPr>
          <a:xfrm>
            <a:off x="1066800" y="4286472"/>
            <a:ext cx="1295400" cy="535531"/>
          </a:xfrm>
          <a:prstGeom prst="rect">
            <a:avLst/>
          </a:prstGeom>
          <a:noFill/>
          <a:scene3d>
            <a:camera prst="isometricTopUp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800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MultiCore</a:t>
            </a:r>
            <a:r>
              <a:rPr lang="en-US" sz="18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CPU</a:t>
            </a:r>
          </a:p>
        </p:txBody>
      </p:sp>
      <p:pic>
        <p:nvPicPr>
          <p:cNvPr id="618" name="Picture 617" descr="intel-company-logo-png-hd-s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286472"/>
            <a:ext cx="1295400" cy="983465"/>
          </a:xfrm>
          <a:prstGeom prst="rect">
            <a:avLst/>
          </a:prstGeom>
          <a:scene3d>
            <a:camera prst="isometricTopUp"/>
            <a:lightRig rig="threePt" dir="t"/>
          </a:scene3d>
        </p:spPr>
      </p:pic>
      <p:pic>
        <p:nvPicPr>
          <p:cNvPr id="635" name="_effe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953000" y="5505672"/>
            <a:ext cx="2591289" cy="590328"/>
          </a:xfrm>
          <a:prstGeom prst="rect">
            <a:avLst/>
          </a:prstGeom>
          <a:noFill/>
        </p:spPr>
      </p:pic>
      <p:sp>
        <p:nvSpPr>
          <p:cNvPr id="640" name="Isosceles Triangle 639"/>
          <p:cNvSpPr/>
          <p:nvPr/>
        </p:nvSpPr>
        <p:spPr bwMode="auto">
          <a:xfrm rot="7996308">
            <a:off x="6452894" y="2495914"/>
            <a:ext cx="139220" cy="683430"/>
          </a:xfrm>
          <a:prstGeom prst="triangle">
            <a:avLst>
              <a:gd name="adj" fmla="val 54134"/>
            </a:avLst>
          </a:prstGeom>
          <a:solidFill>
            <a:srgbClr val="C0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42" name="Isosceles Triangle 641"/>
          <p:cNvSpPr/>
          <p:nvPr/>
        </p:nvSpPr>
        <p:spPr bwMode="auto">
          <a:xfrm rot="14086183">
            <a:off x="1514639" y="2507307"/>
            <a:ext cx="139220" cy="608915"/>
          </a:xfrm>
          <a:prstGeom prst="triangle">
            <a:avLst>
              <a:gd name="adj" fmla="val 54134"/>
            </a:avLst>
          </a:prstGeom>
          <a:solidFill>
            <a:srgbClr val="C00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90" name="Ellipse 652"/>
          <p:cNvSpPr/>
          <p:nvPr/>
        </p:nvSpPr>
        <p:spPr bwMode="gray">
          <a:xfrm>
            <a:off x="1738817" y="2497262"/>
            <a:ext cx="247326" cy="245153"/>
          </a:xfrm>
          <a:prstGeom prst="ellipse">
            <a:avLst/>
          </a:prstGeom>
          <a:solidFill>
            <a:srgbClr val="D9D9D9"/>
          </a:solidFill>
          <a:ln w="1270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07950" h="146050" prst="relaxedInset"/>
          </a:sp3d>
        </p:spPr>
        <p:txBody>
          <a:bodyPr rtlCol="0" anchor="ctr"/>
          <a:lstStyle/>
          <a:p>
            <a:pPr algn="ctr"/>
            <a:endParaRPr lang="de-DE" noProof="1">
              <a:latin typeface="+mj-lt"/>
            </a:endParaRPr>
          </a:p>
        </p:txBody>
      </p:sp>
      <p:sp>
        <p:nvSpPr>
          <p:cNvPr id="150" name="Ellipse 804"/>
          <p:cNvSpPr/>
          <p:nvPr/>
        </p:nvSpPr>
        <p:spPr bwMode="gray">
          <a:xfrm>
            <a:off x="6158410" y="2497265"/>
            <a:ext cx="247326" cy="245153"/>
          </a:xfrm>
          <a:prstGeom prst="ellipse">
            <a:avLst/>
          </a:prstGeom>
          <a:solidFill>
            <a:srgbClr val="D9D9D9"/>
          </a:solidFill>
          <a:ln w="1270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07950" h="146050" prst="relaxedInset"/>
          </a:sp3d>
        </p:spPr>
        <p:txBody>
          <a:bodyPr rtlCol="0" anchor="ctr"/>
          <a:lstStyle/>
          <a:p>
            <a:pPr algn="ctr"/>
            <a:endParaRPr lang="de-DE" noProof="1">
              <a:latin typeface="+mj-lt"/>
            </a:endParaRPr>
          </a:p>
        </p:txBody>
      </p:sp>
      <p:pic>
        <p:nvPicPr>
          <p:cNvPr id="1036" name="Picture 12" descr="http://b.dryicons.com/images/icon_sets/stickers_icon_set/png/128x128/right_arro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4572000"/>
            <a:ext cx="1371600" cy="1371601"/>
          </a:xfrm>
          <a:prstGeom prst="rect">
            <a:avLst/>
          </a:prstGeom>
          <a:noFill/>
        </p:spPr>
      </p:pic>
      <p:sp>
        <p:nvSpPr>
          <p:cNvPr id="178" name="TextBox 177"/>
          <p:cNvSpPr txBox="1"/>
          <p:nvPr/>
        </p:nvSpPr>
        <p:spPr>
          <a:xfrm>
            <a:off x="4038600" y="2801035"/>
            <a:ext cx="1229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Firewall</a:t>
            </a:r>
          </a:p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VPN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7615878" y="2801035"/>
            <a:ext cx="933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NGFW</a:t>
            </a:r>
          </a:p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UTM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6858000" y="5105400"/>
            <a:ext cx="1204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Policy</a:t>
            </a:r>
          </a:p>
          <a:p>
            <a:pPr algn="ctr"/>
            <a:r>
              <a:rPr lang="en-US" sz="1800" dirty="0" smtClean="0">
                <a:solidFill>
                  <a:srgbClr val="404040"/>
                </a:solidFill>
                <a:latin typeface="Segoe Script" pitchFamily="34" charset="0"/>
                <a:cs typeface="Helvetica 55 Roman"/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781925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0" y="1104692"/>
            <a:ext cx="9144000" cy="5125126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5591539" y="1423172"/>
            <a:ext cx="1600351" cy="5511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/>
                <a:cs typeface="ＭＳ Ｐゴシック"/>
              </a:rPr>
              <a:t>Fortinet Advantage: Security</a:t>
            </a:r>
            <a:endParaRPr lang="en-US" dirty="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41778" y="5176577"/>
            <a:ext cx="6642855" cy="558170"/>
          </a:xfrm>
          <a:prstGeom prst="rect">
            <a:avLst/>
          </a:pr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bg2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8" name="Freeform 6"/>
          <p:cNvSpPr>
            <a:spLocks/>
          </p:cNvSpPr>
          <p:nvPr/>
        </p:nvSpPr>
        <p:spPr bwMode="auto">
          <a:xfrm>
            <a:off x="2770006" y="2003744"/>
            <a:ext cx="4414628" cy="2536296"/>
          </a:xfrm>
          <a:custGeom>
            <a:avLst/>
            <a:gdLst/>
            <a:ahLst/>
            <a:cxnLst>
              <a:cxn ang="0">
                <a:pos x="1754" y="0"/>
              </a:cxn>
              <a:cxn ang="0">
                <a:pos x="1754" y="0"/>
              </a:cxn>
              <a:cxn ang="0">
                <a:pos x="1754" y="0"/>
              </a:cxn>
              <a:cxn ang="0">
                <a:pos x="1753" y="36"/>
              </a:cxn>
              <a:cxn ang="0">
                <a:pos x="1749" y="73"/>
              </a:cxn>
              <a:cxn ang="0">
                <a:pos x="1746" y="110"/>
              </a:cxn>
              <a:cxn ang="0">
                <a:pos x="1741" y="146"/>
              </a:cxn>
              <a:cxn ang="0">
                <a:pos x="1735" y="183"/>
              </a:cxn>
              <a:cxn ang="0">
                <a:pos x="1728" y="219"/>
              </a:cxn>
              <a:cxn ang="0">
                <a:pos x="1712" y="290"/>
              </a:cxn>
              <a:cxn ang="0">
                <a:pos x="1693" y="361"/>
              </a:cxn>
              <a:cxn ang="0">
                <a:pos x="1670" y="431"/>
              </a:cxn>
              <a:cxn ang="0">
                <a:pos x="1643" y="499"/>
              </a:cxn>
              <a:cxn ang="0">
                <a:pos x="1612" y="567"/>
              </a:cxn>
              <a:cxn ang="0">
                <a:pos x="1578" y="635"/>
              </a:cxn>
              <a:cxn ang="0">
                <a:pos x="1540" y="701"/>
              </a:cxn>
              <a:cxn ang="0">
                <a:pos x="1500" y="766"/>
              </a:cxn>
              <a:cxn ang="0">
                <a:pos x="1456" y="829"/>
              </a:cxn>
              <a:cxn ang="0">
                <a:pos x="1409" y="892"/>
              </a:cxn>
              <a:cxn ang="0">
                <a:pos x="1359" y="954"/>
              </a:cxn>
              <a:cxn ang="0">
                <a:pos x="1306" y="1014"/>
              </a:cxn>
              <a:cxn ang="0">
                <a:pos x="1250" y="1072"/>
              </a:cxn>
              <a:cxn ang="0">
                <a:pos x="1191" y="1128"/>
              </a:cxn>
              <a:cxn ang="0">
                <a:pos x="1129" y="1185"/>
              </a:cxn>
              <a:cxn ang="0">
                <a:pos x="1064" y="1240"/>
              </a:cxn>
              <a:cxn ang="0">
                <a:pos x="996" y="1294"/>
              </a:cxn>
              <a:cxn ang="0">
                <a:pos x="927" y="1344"/>
              </a:cxn>
              <a:cxn ang="0">
                <a:pos x="854" y="1394"/>
              </a:cxn>
              <a:cxn ang="0">
                <a:pos x="779" y="1443"/>
              </a:cxn>
              <a:cxn ang="0">
                <a:pos x="701" y="1490"/>
              </a:cxn>
              <a:cxn ang="0">
                <a:pos x="620" y="1535"/>
              </a:cxn>
              <a:cxn ang="0">
                <a:pos x="539" y="1579"/>
              </a:cxn>
              <a:cxn ang="0">
                <a:pos x="454" y="1619"/>
              </a:cxn>
              <a:cxn ang="0">
                <a:pos x="368" y="1660"/>
              </a:cxn>
              <a:cxn ang="0">
                <a:pos x="279" y="1697"/>
              </a:cxn>
              <a:cxn ang="0">
                <a:pos x="188" y="1732"/>
              </a:cxn>
              <a:cxn ang="0">
                <a:pos x="96" y="1766"/>
              </a:cxn>
              <a:cxn ang="0">
                <a:pos x="0" y="1799"/>
              </a:cxn>
              <a:cxn ang="0">
                <a:pos x="0" y="1799"/>
              </a:cxn>
              <a:cxn ang="0">
                <a:pos x="2744" y="1799"/>
              </a:cxn>
              <a:cxn ang="0">
                <a:pos x="2744" y="0"/>
              </a:cxn>
              <a:cxn ang="0">
                <a:pos x="1801" y="0"/>
              </a:cxn>
              <a:cxn ang="0">
                <a:pos x="1754" y="0"/>
              </a:cxn>
            </a:cxnLst>
            <a:rect l="0" t="0" r="r" b="b"/>
            <a:pathLst>
              <a:path w="2744" h="1799">
                <a:moveTo>
                  <a:pt x="1754" y="0"/>
                </a:moveTo>
                <a:lnTo>
                  <a:pt x="1754" y="0"/>
                </a:lnTo>
                <a:lnTo>
                  <a:pt x="1754" y="0"/>
                </a:lnTo>
                <a:lnTo>
                  <a:pt x="1753" y="36"/>
                </a:lnTo>
                <a:lnTo>
                  <a:pt x="1749" y="73"/>
                </a:lnTo>
                <a:lnTo>
                  <a:pt x="1746" y="110"/>
                </a:lnTo>
                <a:lnTo>
                  <a:pt x="1741" y="146"/>
                </a:lnTo>
                <a:lnTo>
                  <a:pt x="1735" y="183"/>
                </a:lnTo>
                <a:lnTo>
                  <a:pt x="1728" y="219"/>
                </a:lnTo>
                <a:lnTo>
                  <a:pt x="1712" y="290"/>
                </a:lnTo>
                <a:lnTo>
                  <a:pt x="1693" y="361"/>
                </a:lnTo>
                <a:lnTo>
                  <a:pt x="1670" y="431"/>
                </a:lnTo>
                <a:lnTo>
                  <a:pt x="1643" y="499"/>
                </a:lnTo>
                <a:lnTo>
                  <a:pt x="1612" y="567"/>
                </a:lnTo>
                <a:lnTo>
                  <a:pt x="1578" y="635"/>
                </a:lnTo>
                <a:lnTo>
                  <a:pt x="1540" y="701"/>
                </a:lnTo>
                <a:lnTo>
                  <a:pt x="1500" y="766"/>
                </a:lnTo>
                <a:lnTo>
                  <a:pt x="1456" y="829"/>
                </a:lnTo>
                <a:lnTo>
                  <a:pt x="1409" y="892"/>
                </a:lnTo>
                <a:lnTo>
                  <a:pt x="1359" y="954"/>
                </a:lnTo>
                <a:lnTo>
                  <a:pt x="1306" y="1014"/>
                </a:lnTo>
                <a:lnTo>
                  <a:pt x="1250" y="1072"/>
                </a:lnTo>
                <a:lnTo>
                  <a:pt x="1191" y="1128"/>
                </a:lnTo>
                <a:lnTo>
                  <a:pt x="1129" y="1185"/>
                </a:lnTo>
                <a:lnTo>
                  <a:pt x="1064" y="1240"/>
                </a:lnTo>
                <a:lnTo>
                  <a:pt x="996" y="1294"/>
                </a:lnTo>
                <a:lnTo>
                  <a:pt x="927" y="1344"/>
                </a:lnTo>
                <a:lnTo>
                  <a:pt x="854" y="1394"/>
                </a:lnTo>
                <a:lnTo>
                  <a:pt x="779" y="1443"/>
                </a:lnTo>
                <a:lnTo>
                  <a:pt x="701" y="1490"/>
                </a:lnTo>
                <a:lnTo>
                  <a:pt x="620" y="1535"/>
                </a:lnTo>
                <a:lnTo>
                  <a:pt x="539" y="1579"/>
                </a:lnTo>
                <a:lnTo>
                  <a:pt x="454" y="1619"/>
                </a:lnTo>
                <a:lnTo>
                  <a:pt x="368" y="1660"/>
                </a:lnTo>
                <a:lnTo>
                  <a:pt x="279" y="1697"/>
                </a:lnTo>
                <a:lnTo>
                  <a:pt x="188" y="1732"/>
                </a:lnTo>
                <a:lnTo>
                  <a:pt x="96" y="1766"/>
                </a:lnTo>
                <a:lnTo>
                  <a:pt x="0" y="1799"/>
                </a:lnTo>
                <a:lnTo>
                  <a:pt x="0" y="1799"/>
                </a:lnTo>
                <a:lnTo>
                  <a:pt x="2744" y="1799"/>
                </a:lnTo>
                <a:lnTo>
                  <a:pt x="2744" y="0"/>
                </a:lnTo>
                <a:lnTo>
                  <a:pt x="1801" y="0"/>
                </a:lnTo>
                <a:lnTo>
                  <a:pt x="1754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bg2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9" name="Freeform 7"/>
          <p:cNvSpPr>
            <a:spLocks/>
          </p:cNvSpPr>
          <p:nvPr/>
        </p:nvSpPr>
        <p:spPr bwMode="auto">
          <a:xfrm>
            <a:off x="541778" y="4578526"/>
            <a:ext cx="6642855" cy="558170"/>
          </a:xfrm>
          <a:custGeom>
            <a:avLst/>
            <a:gdLst/>
            <a:ahLst/>
            <a:cxnLst>
              <a:cxn ang="0">
                <a:pos x="1351" y="0"/>
              </a:cxn>
              <a:cxn ang="0">
                <a:pos x="4129" y="0"/>
              </a:cxn>
              <a:cxn ang="0">
                <a:pos x="4129" y="400"/>
              </a:cxn>
              <a:cxn ang="0">
                <a:pos x="0" y="400"/>
              </a:cxn>
              <a:cxn ang="0">
                <a:pos x="0" y="201"/>
              </a:cxn>
              <a:cxn ang="0">
                <a:pos x="0" y="201"/>
              </a:cxn>
              <a:cxn ang="0">
                <a:pos x="89" y="200"/>
              </a:cxn>
              <a:cxn ang="0">
                <a:pos x="180" y="196"/>
              </a:cxn>
              <a:cxn ang="0">
                <a:pos x="269" y="193"/>
              </a:cxn>
              <a:cxn ang="0">
                <a:pos x="356" y="187"/>
              </a:cxn>
              <a:cxn ang="0">
                <a:pos x="444" y="180"/>
              </a:cxn>
              <a:cxn ang="0">
                <a:pos x="531" y="170"/>
              </a:cxn>
              <a:cxn ang="0">
                <a:pos x="617" y="161"/>
              </a:cxn>
              <a:cxn ang="0">
                <a:pos x="703" y="149"/>
              </a:cxn>
              <a:cxn ang="0">
                <a:pos x="787" y="135"/>
              </a:cxn>
              <a:cxn ang="0">
                <a:pos x="870" y="120"/>
              </a:cxn>
              <a:cxn ang="0">
                <a:pos x="952" y="104"/>
              </a:cxn>
              <a:cxn ang="0">
                <a:pos x="1035" y="86"/>
              </a:cxn>
              <a:cxn ang="0">
                <a:pos x="1114" y="67"/>
              </a:cxn>
              <a:cxn ang="0">
                <a:pos x="1194" y="46"/>
              </a:cxn>
              <a:cxn ang="0">
                <a:pos x="1273" y="25"/>
              </a:cxn>
              <a:cxn ang="0">
                <a:pos x="1351" y="0"/>
              </a:cxn>
              <a:cxn ang="0">
                <a:pos x="1351" y="0"/>
              </a:cxn>
            </a:cxnLst>
            <a:rect l="0" t="0" r="r" b="b"/>
            <a:pathLst>
              <a:path w="4129" h="400">
                <a:moveTo>
                  <a:pt x="1351" y="0"/>
                </a:moveTo>
                <a:lnTo>
                  <a:pt x="4129" y="0"/>
                </a:lnTo>
                <a:lnTo>
                  <a:pt x="4129" y="400"/>
                </a:lnTo>
                <a:lnTo>
                  <a:pt x="0" y="400"/>
                </a:lnTo>
                <a:lnTo>
                  <a:pt x="0" y="201"/>
                </a:lnTo>
                <a:lnTo>
                  <a:pt x="0" y="201"/>
                </a:lnTo>
                <a:lnTo>
                  <a:pt x="89" y="200"/>
                </a:lnTo>
                <a:lnTo>
                  <a:pt x="180" y="196"/>
                </a:lnTo>
                <a:lnTo>
                  <a:pt x="269" y="193"/>
                </a:lnTo>
                <a:lnTo>
                  <a:pt x="356" y="187"/>
                </a:lnTo>
                <a:lnTo>
                  <a:pt x="444" y="180"/>
                </a:lnTo>
                <a:lnTo>
                  <a:pt x="531" y="170"/>
                </a:lnTo>
                <a:lnTo>
                  <a:pt x="617" y="161"/>
                </a:lnTo>
                <a:lnTo>
                  <a:pt x="703" y="149"/>
                </a:lnTo>
                <a:lnTo>
                  <a:pt x="787" y="135"/>
                </a:lnTo>
                <a:lnTo>
                  <a:pt x="870" y="120"/>
                </a:lnTo>
                <a:lnTo>
                  <a:pt x="952" y="104"/>
                </a:lnTo>
                <a:lnTo>
                  <a:pt x="1035" y="86"/>
                </a:lnTo>
                <a:lnTo>
                  <a:pt x="1114" y="67"/>
                </a:lnTo>
                <a:lnTo>
                  <a:pt x="1194" y="46"/>
                </a:lnTo>
                <a:lnTo>
                  <a:pt x="1273" y="25"/>
                </a:lnTo>
                <a:lnTo>
                  <a:pt x="1351" y="0"/>
                </a:lnTo>
                <a:lnTo>
                  <a:pt x="1351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chemeClr val="bg2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781156" y="5235221"/>
            <a:ext cx="233930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Layer 1-2:</a:t>
            </a:r>
            <a:b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</a:br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PHYSICAL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35001" y="4621374"/>
            <a:ext cx="12195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solidFill>
                  <a:schemeClr val="tx2"/>
                </a:solidFill>
                <a:cs typeface="Helvetica 55 Roman"/>
              </a:rPr>
              <a:t>Layer </a:t>
            </a:r>
            <a:r>
              <a:rPr lang="en-US" sz="1200" b="1" dirty="0" smtClean="0">
                <a:solidFill>
                  <a:schemeClr val="tx2"/>
                </a:solidFill>
                <a:cs typeface="Helvetica 55 Roman"/>
              </a:rPr>
              <a:t>3-4:</a:t>
            </a:r>
            <a:br>
              <a:rPr lang="en-US" sz="1200" b="1" dirty="0" smtClean="0">
                <a:solidFill>
                  <a:schemeClr val="tx2"/>
                </a:solidFill>
                <a:cs typeface="Helvetica 55 Roman"/>
              </a:rPr>
            </a:br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CONNECTION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51908" y="4019737"/>
            <a:ext cx="21556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solidFill>
                  <a:schemeClr val="tx2"/>
                </a:solidFill>
                <a:cs typeface="Helvetica 55 Roman"/>
              </a:rPr>
              <a:t>Layer </a:t>
            </a:r>
            <a:r>
              <a:rPr lang="en-US" sz="1200" b="1" dirty="0" smtClean="0">
                <a:solidFill>
                  <a:schemeClr val="tx2"/>
                </a:solidFill>
                <a:cs typeface="Helvetica 55 Roman"/>
              </a:rPr>
              <a:t>5-7:</a:t>
            </a:r>
            <a:r>
              <a:rPr lang="en-US" sz="1200" b="1" dirty="0">
                <a:solidFill>
                  <a:schemeClr val="tx2"/>
                </a:solidFill>
                <a:cs typeface="Helvetica 55 Roman"/>
              </a:rPr>
              <a:t/>
            </a:r>
            <a:br>
              <a:rPr lang="en-US" sz="1200" b="1" dirty="0">
                <a:solidFill>
                  <a:schemeClr val="tx2"/>
                </a:solidFill>
                <a:cs typeface="Helvetica 55 Roman"/>
              </a:rPr>
            </a:br>
            <a:r>
              <a:rPr lang="en-US" sz="1200" b="1" dirty="0" smtClean="0">
                <a:solidFill>
                  <a:schemeClr val="tx2"/>
                </a:solidFill>
                <a:latin typeface="+mj-lt"/>
                <a:cs typeface="Helvetica 55 Roman"/>
              </a:rPr>
              <a:t>CONTENT &amp; APPLICATION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7245594" y="2009819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9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APPLICATION CONTROL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7245596" y="2476036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8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lang="en-US" sz="12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WEB FILTER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7245596" y="2942253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7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ANTI-SPAM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7245598" y="3402422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6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ANTIVIRUS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7245598" y="4329169"/>
            <a:ext cx="1617709" cy="372426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VPN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245598" y="3868638"/>
            <a:ext cx="1617709" cy="41874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5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IPS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245598" y="4746209"/>
            <a:ext cx="1617709" cy="384154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3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FIREWALL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245598" y="5178744"/>
            <a:ext cx="1617709" cy="556002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LOCK &amp; KEY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6414" y="2064397"/>
            <a:ext cx="15311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MALICIOUS APPS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0764" y="2376111"/>
            <a:ext cx="16537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MALICIOUS SITES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30685" y="2712017"/>
            <a:ext cx="16768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SPAM BOTNETS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61199" y="3047923"/>
            <a:ext cx="16273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BANNED CONTENT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1346" y="3377781"/>
            <a:ext cx="9188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TROJANS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94829" y="3689495"/>
            <a:ext cx="23682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VIRUSES &amp; SPYWARE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27555" y="4001207"/>
            <a:ext cx="11336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1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INTRUSIONS &amp; WORMS</a:t>
            </a:r>
            <a:endParaRPr lang="en-US" sz="1100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04137" y="5287189"/>
            <a:ext cx="16285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1200" b="1" i="1" dirty="0" smtClean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HARDWARE THEFT</a:t>
            </a:r>
            <a:endParaRPr lang="en-US" sz="1200" b="1" dirty="0" smtClean="0">
              <a:solidFill>
                <a:schemeClr val="tx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4222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1980s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149613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1990s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620210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2000s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004094" y="5799037"/>
            <a:ext cx="75523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2010s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ＭＳ Ｐゴシック" pitchFamily="60" charset="-128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605121" y="1465315"/>
            <a:ext cx="1570966" cy="4154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tx2"/>
                </a:solidFill>
                <a:cs typeface="Helvetica 55 Roman"/>
              </a:rPr>
              <a:t>ADVANCED </a:t>
            </a:r>
          </a:p>
          <a:p>
            <a:pPr algn="ctr"/>
            <a:r>
              <a:rPr lang="en-US" sz="1050" b="1" dirty="0" smtClean="0">
                <a:solidFill>
                  <a:schemeClr val="tx2"/>
                </a:solidFill>
                <a:cs typeface="Helvetica 55 Roman"/>
              </a:rPr>
              <a:t>TARGETED</a:t>
            </a:r>
            <a:r>
              <a:rPr lang="en-US" sz="1050" b="1" dirty="0">
                <a:solidFill>
                  <a:schemeClr val="tx2"/>
                </a:solidFill>
                <a:cs typeface="Helvetica 55 Roman"/>
              </a:rPr>
              <a:t> </a:t>
            </a:r>
            <a:r>
              <a:rPr lang="en-US" sz="1050" b="1" dirty="0" smtClean="0">
                <a:solidFill>
                  <a:schemeClr val="tx2"/>
                </a:solidFill>
                <a:latin typeface="+mj-lt"/>
                <a:cs typeface="Helvetica 55 Roman"/>
              </a:rPr>
              <a:t>ATTACKS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245594" y="1423172"/>
            <a:ext cx="1617709" cy="557863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22238" lvl="1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lang="en-US" sz="12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rPr>
              <a:t>ADVANCED THREAT PROTECTION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5" name="Right Arrow 44"/>
          <p:cNvSpPr/>
          <p:nvPr/>
        </p:nvSpPr>
        <p:spPr bwMode="auto">
          <a:xfrm rot="19822841" flipV="1">
            <a:off x="220566" y="2476026"/>
            <a:ext cx="5979318" cy="1819926"/>
          </a:xfrm>
          <a:custGeom>
            <a:avLst/>
            <a:gdLst>
              <a:gd name="connsiteX0" fmla="*/ 0 w 5689139"/>
              <a:gd name="connsiteY0" fmla="*/ 368740 h 1474959"/>
              <a:gd name="connsiteX1" fmla="*/ 4867174 w 5689139"/>
              <a:gd name="connsiteY1" fmla="*/ 368740 h 1474959"/>
              <a:gd name="connsiteX2" fmla="*/ 4867174 w 5689139"/>
              <a:gd name="connsiteY2" fmla="*/ 0 h 1474959"/>
              <a:gd name="connsiteX3" fmla="*/ 5689139 w 5689139"/>
              <a:gd name="connsiteY3" fmla="*/ 737480 h 1474959"/>
              <a:gd name="connsiteX4" fmla="*/ 4867174 w 5689139"/>
              <a:gd name="connsiteY4" fmla="*/ 1474959 h 1474959"/>
              <a:gd name="connsiteX5" fmla="*/ 4867174 w 5689139"/>
              <a:gd name="connsiteY5" fmla="*/ 1106219 h 1474959"/>
              <a:gd name="connsiteX6" fmla="*/ 0 w 5689139"/>
              <a:gd name="connsiteY6" fmla="*/ 1106219 h 1474959"/>
              <a:gd name="connsiteX7" fmla="*/ 0 w 5689139"/>
              <a:gd name="connsiteY7" fmla="*/ 368740 h 1474959"/>
              <a:gd name="connsiteX0" fmla="*/ 0 w 5689139"/>
              <a:gd name="connsiteY0" fmla="*/ 368740 h 1474959"/>
              <a:gd name="connsiteX1" fmla="*/ 4867174 w 5689139"/>
              <a:gd name="connsiteY1" fmla="*/ 368740 h 1474959"/>
              <a:gd name="connsiteX2" fmla="*/ 4867174 w 5689139"/>
              <a:gd name="connsiteY2" fmla="*/ 0 h 1474959"/>
              <a:gd name="connsiteX3" fmla="*/ 5689139 w 5689139"/>
              <a:gd name="connsiteY3" fmla="*/ 737480 h 1474959"/>
              <a:gd name="connsiteX4" fmla="*/ 4867174 w 5689139"/>
              <a:gd name="connsiteY4" fmla="*/ 1474959 h 1474959"/>
              <a:gd name="connsiteX5" fmla="*/ 4867174 w 5689139"/>
              <a:gd name="connsiteY5" fmla="*/ 1106219 h 1474959"/>
              <a:gd name="connsiteX6" fmla="*/ 2431159 w 5689139"/>
              <a:gd name="connsiteY6" fmla="*/ 797989 h 1474959"/>
              <a:gd name="connsiteX7" fmla="*/ 0 w 5689139"/>
              <a:gd name="connsiteY7" fmla="*/ 1106219 h 1474959"/>
              <a:gd name="connsiteX8" fmla="*/ 0 w 5689139"/>
              <a:gd name="connsiteY8" fmla="*/ 368740 h 1474959"/>
              <a:gd name="connsiteX0" fmla="*/ 0 w 5689139"/>
              <a:gd name="connsiteY0" fmla="*/ 368740 h 1474959"/>
              <a:gd name="connsiteX1" fmla="*/ 2455889 w 5689139"/>
              <a:gd name="connsiteY1" fmla="*/ 100284 h 1474959"/>
              <a:gd name="connsiteX2" fmla="*/ 4867174 w 5689139"/>
              <a:gd name="connsiteY2" fmla="*/ 368740 h 1474959"/>
              <a:gd name="connsiteX3" fmla="*/ 4867174 w 5689139"/>
              <a:gd name="connsiteY3" fmla="*/ 0 h 1474959"/>
              <a:gd name="connsiteX4" fmla="*/ 5689139 w 5689139"/>
              <a:gd name="connsiteY4" fmla="*/ 737480 h 1474959"/>
              <a:gd name="connsiteX5" fmla="*/ 4867174 w 5689139"/>
              <a:gd name="connsiteY5" fmla="*/ 1474959 h 1474959"/>
              <a:gd name="connsiteX6" fmla="*/ 4867174 w 5689139"/>
              <a:gd name="connsiteY6" fmla="*/ 1106219 h 1474959"/>
              <a:gd name="connsiteX7" fmla="*/ 2431159 w 5689139"/>
              <a:gd name="connsiteY7" fmla="*/ 797989 h 1474959"/>
              <a:gd name="connsiteX8" fmla="*/ 0 w 5689139"/>
              <a:gd name="connsiteY8" fmla="*/ 1106219 h 1474959"/>
              <a:gd name="connsiteX9" fmla="*/ 0 w 5689139"/>
              <a:gd name="connsiteY9" fmla="*/ 368740 h 1474959"/>
              <a:gd name="connsiteX0" fmla="*/ 0 w 5689139"/>
              <a:gd name="connsiteY0" fmla="*/ 529027 h 1635246"/>
              <a:gd name="connsiteX1" fmla="*/ 2897711 w 5689139"/>
              <a:gd name="connsiteY1" fmla="*/ 19 h 1635246"/>
              <a:gd name="connsiteX2" fmla="*/ 4867174 w 5689139"/>
              <a:gd name="connsiteY2" fmla="*/ 529027 h 1635246"/>
              <a:gd name="connsiteX3" fmla="*/ 4867174 w 5689139"/>
              <a:gd name="connsiteY3" fmla="*/ 160287 h 1635246"/>
              <a:gd name="connsiteX4" fmla="*/ 5689139 w 5689139"/>
              <a:gd name="connsiteY4" fmla="*/ 897767 h 1635246"/>
              <a:gd name="connsiteX5" fmla="*/ 4867174 w 5689139"/>
              <a:gd name="connsiteY5" fmla="*/ 1635246 h 1635246"/>
              <a:gd name="connsiteX6" fmla="*/ 4867174 w 5689139"/>
              <a:gd name="connsiteY6" fmla="*/ 1266506 h 1635246"/>
              <a:gd name="connsiteX7" fmla="*/ 2431159 w 5689139"/>
              <a:gd name="connsiteY7" fmla="*/ 958276 h 1635246"/>
              <a:gd name="connsiteX8" fmla="*/ 0 w 5689139"/>
              <a:gd name="connsiteY8" fmla="*/ 1266506 h 1635246"/>
              <a:gd name="connsiteX9" fmla="*/ 0 w 5689139"/>
              <a:gd name="connsiteY9" fmla="*/ 529027 h 1635246"/>
              <a:gd name="connsiteX0" fmla="*/ 0 w 5689139"/>
              <a:gd name="connsiteY0" fmla="*/ 529363 h 1635582"/>
              <a:gd name="connsiteX1" fmla="*/ 2897711 w 5689139"/>
              <a:gd name="connsiteY1" fmla="*/ 355 h 1635582"/>
              <a:gd name="connsiteX2" fmla="*/ 4867174 w 5689139"/>
              <a:gd name="connsiteY2" fmla="*/ 529363 h 1635582"/>
              <a:gd name="connsiteX3" fmla="*/ 4867174 w 5689139"/>
              <a:gd name="connsiteY3" fmla="*/ 160623 h 1635582"/>
              <a:gd name="connsiteX4" fmla="*/ 5689139 w 5689139"/>
              <a:gd name="connsiteY4" fmla="*/ 898103 h 1635582"/>
              <a:gd name="connsiteX5" fmla="*/ 4867174 w 5689139"/>
              <a:gd name="connsiteY5" fmla="*/ 1635582 h 1635582"/>
              <a:gd name="connsiteX6" fmla="*/ 4867174 w 5689139"/>
              <a:gd name="connsiteY6" fmla="*/ 1266842 h 1635582"/>
              <a:gd name="connsiteX7" fmla="*/ 2431159 w 5689139"/>
              <a:gd name="connsiteY7" fmla="*/ 958612 h 1635582"/>
              <a:gd name="connsiteX8" fmla="*/ 0 w 5689139"/>
              <a:gd name="connsiteY8" fmla="*/ 1266842 h 1635582"/>
              <a:gd name="connsiteX9" fmla="*/ 0 w 5689139"/>
              <a:gd name="connsiteY9" fmla="*/ 529363 h 1635582"/>
              <a:gd name="connsiteX0" fmla="*/ 0 w 5689139"/>
              <a:gd name="connsiteY0" fmla="*/ 530585 h 1636804"/>
              <a:gd name="connsiteX1" fmla="*/ 2897711 w 5689139"/>
              <a:gd name="connsiteY1" fmla="*/ 1577 h 1636804"/>
              <a:gd name="connsiteX2" fmla="*/ 4867174 w 5689139"/>
              <a:gd name="connsiteY2" fmla="*/ 530585 h 1636804"/>
              <a:gd name="connsiteX3" fmla="*/ 4867174 w 5689139"/>
              <a:gd name="connsiteY3" fmla="*/ 161845 h 1636804"/>
              <a:gd name="connsiteX4" fmla="*/ 5689139 w 5689139"/>
              <a:gd name="connsiteY4" fmla="*/ 899325 h 1636804"/>
              <a:gd name="connsiteX5" fmla="*/ 4867174 w 5689139"/>
              <a:gd name="connsiteY5" fmla="*/ 1636804 h 1636804"/>
              <a:gd name="connsiteX6" fmla="*/ 4867174 w 5689139"/>
              <a:gd name="connsiteY6" fmla="*/ 1268064 h 1636804"/>
              <a:gd name="connsiteX7" fmla="*/ 2431159 w 5689139"/>
              <a:gd name="connsiteY7" fmla="*/ 959834 h 1636804"/>
              <a:gd name="connsiteX8" fmla="*/ 0 w 5689139"/>
              <a:gd name="connsiteY8" fmla="*/ 1268064 h 1636804"/>
              <a:gd name="connsiteX9" fmla="*/ 0 w 5689139"/>
              <a:gd name="connsiteY9" fmla="*/ 530585 h 1636804"/>
              <a:gd name="connsiteX0" fmla="*/ 0 w 5689139"/>
              <a:gd name="connsiteY0" fmla="*/ 530585 h 1636804"/>
              <a:gd name="connsiteX1" fmla="*/ 2897711 w 5689139"/>
              <a:gd name="connsiteY1" fmla="*/ 1577 h 1636804"/>
              <a:gd name="connsiteX2" fmla="*/ 4867174 w 5689139"/>
              <a:gd name="connsiteY2" fmla="*/ 530585 h 1636804"/>
              <a:gd name="connsiteX3" fmla="*/ 4867174 w 5689139"/>
              <a:gd name="connsiteY3" fmla="*/ 161845 h 1636804"/>
              <a:gd name="connsiteX4" fmla="*/ 5689139 w 5689139"/>
              <a:gd name="connsiteY4" fmla="*/ 899325 h 1636804"/>
              <a:gd name="connsiteX5" fmla="*/ 4867174 w 5689139"/>
              <a:gd name="connsiteY5" fmla="*/ 1636804 h 1636804"/>
              <a:gd name="connsiteX6" fmla="*/ 4867174 w 5689139"/>
              <a:gd name="connsiteY6" fmla="*/ 1268064 h 1636804"/>
              <a:gd name="connsiteX7" fmla="*/ 2797926 w 5689139"/>
              <a:gd name="connsiteY7" fmla="*/ 386083 h 1636804"/>
              <a:gd name="connsiteX8" fmla="*/ 0 w 5689139"/>
              <a:gd name="connsiteY8" fmla="*/ 1268064 h 1636804"/>
              <a:gd name="connsiteX9" fmla="*/ 0 w 5689139"/>
              <a:gd name="connsiteY9" fmla="*/ 530585 h 1636804"/>
              <a:gd name="connsiteX0" fmla="*/ 0 w 5689139"/>
              <a:gd name="connsiteY0" fmla="*/ 530585 h 1636804"/>
              <a:gd name="connsiteX1" fmla="*/ 2897711 w 5689139"/>
              <a:gd name="connsiteY1" fmla="*/ 1577 h 1636804"/>
              <a:gd name="connsiteX2" fmla="*/ 4867174 w 5689139"/>
              <a:gd name="connsiteY2" fmla="*/ 530585 h 1636804"/>
              <a:gd name="connsiteX3" fmla="*/ 4867174 w 5689139"/>
              <a:gd name="connsiteY3" fmla="*/ 161845 h 1636804"/>
              <a:gd name="connsiteX4" fmla="*/ 5689139 w 5689139"/>
              <a:gd name="connsiteY4" fmla="*/ 899325 h 1636804"/>
              <a:gd name="connsiteX5" fmla="*/ 4867174 w 5689139"/>
              <a:gd name="connsiteY5" fmla="*/ 1636804 h 1636804"/>
              <a:gd name="connsiteX6" fmla="*/ 4910061 w 5689139"/>
              <a:gd name="connsiteY6" fmla="*/ 1047017 h 1636804"/>
              <a:gd name="connsiteX7" fmla="*/ 2797926 w 5689139"/>
              <a:gd name="connsiteY7" fmla="*/ 386083 h 1636804"/>
              <a:gd name="connsiteX8" fmla="*/ 0 w 5689139"/>
              <a:gd name="connsiteY8" fmla="*/ 1268064 h 1636804"/>
              <a:gd name="connsiteX9" fmla="*/ 0 w 5689139"/>
              <a:gd name="connsiteY9" fmla="*/ 530585 h 1636804"/>
              <a:gd name="connsiteX0" fmla="*/ 0 w 5689139"/>
              <a:gd name="connsiteY0" fmla="*/ 530585 h 1438490"/>
              <a:gd name="connsiteX1" fmla="*/ 2897711 w 5689139"/>
              <a:gd name="connsiteY1" fmla="*/ 1577 h 1438490"/>
              <a:gd name="connsiteX2" fmla="*/ 4867174 w 5689139"/>
              <a:gd name="connsiteY2" fmla="*/ 530585 h 1438490"/>
              <a:gd name="connsiteX3" fmla="*/ 4867174 w 5689139"/>
              <a:gd name="connsiteY3" fmla="*/ 161845 h 1438490"/>
              <a:gd name="connsiteX4" fmla="*/ 5689139 w 5689139"/>
              <a:gd name="connsiteY4" fmla="*/ 899325 h 1438490"/>
              <a:gd name="connsiteX5" fmla="*/ 4688877 w 5689139"/>
              <a:gd name="connsiteY5" fmla="*/ 1438490 h 1438490"/>
              <a:gd name="connsiteX6" fmla="*/ 4910061 w 5689139"/>
              <a:gd name="connsiteY6" fmla="*/ 1047017 h 1438490"/>
              <a:gd name="connsiteX7" fmla="*/ 2797926 w 5689139"/>
              <a:gd name="connsiteY7" fmla="*/ 386083 h 1438490"/>
              <a:gd name="connsiteX8" fmla="*/ 0 w 5689139"/>
              <a:gd name="connsiteY8" fmla="*/ 1268064 h 1438490"/>
              <a:gd name="connsiteX9" fmla="*/ 0 w 5689139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4867174 w 5542040"/>
              <a:gd name="connsiteY2" fmla="*/ 530585 h 1438490"/>
              <a:gd name="connsiteX3" fmla="*/ 4867174 w 5542040"/>
              <a:gd name="connsiteY3" fmla="*/ 161845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4867174 w 5542040"/>
              <a:gd name="connsiteY2" fmla="*/ 530585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5542040"/>
              <a:gd name="connsiteY0" fmla="*/ 530585 h 1438490"/>
              <a:gd name="connsiteX1" fmla="*/ 2897711 w 5542040"/>
              <a:gd name="connsiteY1" fmla="*/ 1577 h 1438490"/>
              <a:gd name="connsiteX2" fmla="*/ 5187555 w 5542040"/>
              <a:gd name="connsiteY2" fmla="*/ 863516 h 1438490"/>
              <a:gd name="connsiteX3" fmla="*/ 5274843 w 5542040"/>
              <a:gd name="connsiteY3" fmla="*/ 285946 h 1438490"/>
              <a:gd name="connsiteX4" fmla="*/ 5542040 w 5542040"/>
              <a:gd name="connsiteY4" fmla="*/ 1217079 h 1438490"/>
              <a:gd name="connsiteX5" fmla="*/ 4688877 w 5542040"/>
              <a:gd name="connsiteY5" fmla="*/ 1438490 h 1438490"/>
              <a:gd name="connsiteX6" fmla="*/ 4910061 w 5542040"/>
              <a:gd name="connsiteY6" fmla="*/ 1047017 h 1438490"/>
              <a:gd name="connsiteX7" fmla="*/ 2797926 w 5542040"/>
              <a:gd name="connsiteY7" fmla="*/ 386083 h 1438490"/>
              <a:gd name="connsiteX8" fmla="*/ 0 w 5542040"/>
              <a:gd name="connsiteY8" fmla="*/ 1268064 h 1438490"/>
              <a:gd name="connsiteX9" fmla="*/ 0 w 5542040"/>
              <a:gd name="connsiteY9" fmla="*/ 530585 h 1438490"/>
              <a:gd name="connsiteX0" fmla="*/ 0 w 6050891"/>
              <a:gd name="connsiteY0" fmla="*/ 969048 h 1437819"/>
              <a:gd name="connsiteX1" fmla="*/ 3406562 w 6050891"/>
              <a:gd name="connsiteY1" fmla="*/ 906 h 1437819"/>
              <a:gd name="connsiteX2" fmla="*/ 5696406 w 6050891"/>
              <a:gd name="connsiteY2" fmla="*/ 862845 h 1437819"/>
              <a:gd name="connsiteX3" fmla="*/ 5783694 w 6050891"/>
              <a:gd name="connsiteY3" fmla="*/ 285275 h 1437819"/>
              <a:gd name="connsiteX4" fmla="*/ 6050891 w 6050891"/>
              <a:gd name="connsiteY4" fmla="*/ 1216408 h 1437819"/>
              <a:gd name="connsiteX5" fmla="*/ 5197728 w 6050891"/>
              <a:gd name="connsiteY5" fmla="*/ 1437819 h 1437819"/>
              <a:gd name="connsiteX6" fmla="*/ 5418912 w 6050891"/>
              <a:gd name="connsiteY6" fmla="*/ 1046346 h 1437819"/>
              <a:gd name="connsiteX7" fmla="*/ 3306777 w 6050891"/>
              <a:gd name="connsiteY7" fmla="*/ 385412 h 1437819"/>
              <a:gd name="connsiteX8" fmla="*/ 508851 w 6050891"/>
              <a:gd name="connsiteY8" fmla="*/ 1267393 h 1437819"/>
              <a:gd name="connsiteX9" fmla="*/ 0 w 6050891"/>
              <a:gd name="connsiteY9" fmla="*/ 969048 h 1437819"/>
              <a:gd name="connsiteX0" fmla="*/ 0 w 6050891"/>
              <a:gd name="connsiteY0" fmla="*/ 969048 h 1437819"/>
              <a:gd name="connsiteX1" fmla="*/ 3406562 w 6050891"/>
              <a:gd name="connsiteY1" fmla="*/ 906 h 1437819"/>
              <a:gd name="connsiteX2" fmla="*/ 5696406 w 6050891"/>
              <a:gd name="connsiteY2" fmla="*/ 862845 h 1437819"/>
              <a:gd name="connsiteX3" fmla="*/ 5783694 w 6050891"/>
              <a:gd name="connsiteY3" fmla="*/ 285275 h 1437819"/>
              <a:gd name="connsiteX4" fmla="*/ 6050891 w 6050891"/>
              <a:gd name="connsiteY4" fmla="*/ 1216408 h 1437819"/>
              <a:gd name="connsiteX5" fmla="*/ 5197728 w 6050891"/>
              <a:gd name="connsiteY5" fmla="*/ 1437819 h 1437819"/>
              <a:gd name="connsiteX6" fmla="*/ 5418912 w 6050891"/>
              <a:gd name="connsiteY6" fmla="*/ 1046346 h 1437819"/>
              <a:gd name="connsiteX7" fmla="*/ 3306777 w 6050891"/>
              <a:gd name="connsiteY7" fmla="*/ 385412 h 1437819"/>
              <a:gd name="connsiteX8" fmla="*/ 254082 w 6050891"/>
              <a:gd name="connsiteY8" fmla="*/ 1412236 h 1437819"/>
              <a:gd name="connsiteX9" fmla="*/ 0 w 6050891"/>
              <a:gd name="connsiteY9" fmla="*/ 969048 h 1437819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254082 w 6050891"/>
              <a:gd name="connsiteY8" fmla="*/ 1411954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155572 w 6050891"/>
              <a:gd name="connsiteY8" fmla="*/ 120573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306777 w 6050891"/>
              <a:gd name="connsiteY7" fmla="*/ 385130 h 1437537"/>
              <a:gd name="connsiteX8" fmla="*/ 100211 w 6050891"/>
              <a:gd name="connsiteY8" fmla="*/ 1124832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63580 w 6050891"/>
              <a:gd name="connsiteY7" fmla="*/ 297970 h 1437537"/>
              <a:gd name="connsiteX8" fmla="*/ 100211 w 6050891"/>
              <a:gd name="connsiteY8" fmla="*/ 1124832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70799 w 6050891"/>
              <a:gd name="connsiteY7" fmla="*/ 228311 h 1437537"/>
              <a:gd name="connsiteX8" fmla="*/ 100211 w 6050891"/>
              <a:gd name="connsiteY8" fmla="*/ 1124832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70799 w 6050891"/>
              <a:gd name="connsiteY7" fmla="*/ 228311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70799 w 6050891"/>
              <a:gd name="connsiteY7" fmla="*/ 228311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418912 w 6050891"/>
              <a:gd name="connsiteY6" fmla="*/ 1046064 h 1437537"/>
              <a:gd name="connsiteX7" fmla="*/ 3162467 w 6050891"/>
              <a:gd name="connsiteY7" fmla="*/ 345427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6050891"/>
              <a:gd name="connsiteY0" fmla="*/ 968766 h 1437537"/>
              <a:gd name="connsiteX1" fmla="*/ 3406562 w 6050891"/>
              <a:gd name="connsiteY1" fmla="*/ 624 h 1437537"/>
              <a:gd name="connsiteX2" fmla="*/ 5696406 w 6050891"/>
              <a:gd name="connsiteY2" fmla="*/ 862563 h 1437537"/>
              <a:gd name="connsiteX3" fmla="*/ 5783694 w 6050891"/>
              <a:gd name="connsiteY3" fmla="*/ 284993 h 1437537"/>
              <a:gd name="connsiteX4" fmla="*/ 6050891 w 6050891"/>
              <a:gd name="connsiteY4" fmla="*/ 1216126 h 1437537"/>
              <a:gd name="connsiteX5" fmla="*/ 5197728 w 6050891"/>
              <a:gd name="connsiteY5" fmla="*/ 1437537 h 1437537"/>
              <a:gd name="connsiteX6" fmla="*/ 5386439 w 6050891"/>
              <a:gd name="connsiteY6" fmla="*/ 1120715 h 1437537"/>
              <a:gd name="connsiteX7" fmla="*/ 3162467 w 6050891"/>
              <a:gd name="connsiteY7" fmla="*/ 345427 h 1437537"/>
              <a:gd name="connsiteX8" fmla="*/ 56922 w 6050891"/>
              <a:gd name="connsiteY8" fmla="*/ 1065158 h 1437537"/>
              <a:gd name="connsiteX9" fmla="*/ 0 w 6050891"/>
              <a:gd name="connsiteY9" fmla="*/ 968766 h 1437537"/>
              <a:gd name="connsiteX0" fmla="*/ 0 w 5972619"/>
              <a:gd name="connsiteY0" fmla="*/ 968766 h 1457290"/>
              <a:gd name="connsiteX1" fmla="*/ 3406562 w 5972619"/>
              <a:gd name="connsiteY1" fmla="*/ 624 h 1457290"/>
              <a:gd name="connsiteX2" fmla="*/ 5696406 w 5972619"/>
              <a:gd name="connsiteY2" fmla="*/ 862563 h 1457290"/>
              <a:gd name="connsiteX3" fmla="*/ 5783694 w 5972619"/>
              <a:gd name="connsiteY3" fmla="*/ 284993 h 1457290"/>
              <a:gd name="connsiteX4" fmla="*/ 5972619 w 5972619"/>
              <a:gd name="connsiteY4" fmla="*/ 1457290 h 1457290"/>
              <a:gd name="connsiteX5" fmla="*/ 5197728 w 5972619"/>
              <a:gd name="connsiteY5" fmla="*/ 1437537 h 1457290"/>
              <a:gd name="connsiteX6" fmla="*/ 5386439 w 5972619"/>
              <a:gd name="connsiteY6" fmla="*/ 1120715 h 1457290"/>
              <a:gd name="connsiteX7" fmla="*/ 3162467 w 5972619"/>
              <a:gd name="connsiteY7" fmla="*/ 345427 h 1457290"/>
              <a:gd name="connsiteX8" fmla="*/ 56922 w 5972619"/>
              <a:gd name="connsiteY8" fmla="*/ 1065158 h 1457290"/>
              <a:gd name="connsiteX9" fmla="*/ 0 w 5972619"/>
              <a:gd name="connsiteY9" fmla="*/ 968766 h 1457290"/>
              <a:gd name="connsiteX0" fmla="*/ 0 w 5972619"/>
              <a:gd name="connsiteY0" fmla="*/ 968766 h 1457290"/>
              <a:gd name="connsiteX1" fmla="*/ 3406562 w 5972619"/>
              <a:gd name="connsiteY1" fmla="*/ 624 h 1457290"/>
              <a:gd name="connsiteX2" fmla="*/ 5696406 w 5972619"/>
              <a:gd name="connsiteY2" fmla="*/ 862563 h 1457290"/>
              <a:gd name="connsiteX3" fmla="*/ 5783694 w 5972619"/>
              <a:gd name="connsiteY3" fmla="*/ 284993 h 1457290"/>
              <a:gd name="connsiteX4" fmla="*/ 5972619 w 5972619"/>
              <a:gd name="connsiteY4" fmla="*/ 1457290 h 1457290"/>
              <a:gd name="connsiteX5" fmla="*/ 5050650 w 5972619"/>
              <a:gd name="connsiteY5" fmla="*/ 1277664 h 1457290"/>
              <a:gd name="connsiteX6" fmla="*/ 5386439 w 5972619"/>
              <a:gd name="connsiteY6" fmla="*/ 1120715 h 1457290"/>
              <a:gd name="connsiteX7" fmla="*/ 3162467 w 5972619"/>
              <a:gd name="connsiteY7" fmla="*/ 345427 h 1457290"/>
              <a:gd name="connsiteX8" fmla="*/ 56922 w 5972619"/>
              <a:gd name="connsiteY8" fmla="*/ 1065158 h 1457290"/>
              <a:gd name="connsiteX9" fmla="*/ 0 w 5972619"/>
              <a:gd name="connsiteY9" fmla="*/ 968766 h 1457290"/>
              <a:gd name="connsiteX0" fmla="*/ 0 w 5972619"/>
              <a:gd name="connsiteY0" fmla="*/ 968766 h 1457290"/>
              <a:gd name="connsiteX1" fmla="*/ 3406562 w 5972619"/>
              <a:gd name="connsiteY1" fmla="*/ 624 h 1457290"/>
              <a:gd name="connsiteX2" fmla="*/ 5696406 w 5972619"/>
              <a:gd name="connsiteY2" fmla="*/ 862563 h 1457290"/>
              <a:gd name="connsiteX3" fmla="*/ 5837518 w 5972619"/>
              <a:gd name="connsiteY3" fmla="*/ 610263 h 1457290"/>
              <a:gd name="connsiteX4" fmla="*/ 5972619 w 5972619"/>
              <a:gd name="connsiteY4" fmla="*/ 1457290 h 1457290"/>
              <a:gd name="connsiteX5" fmla="*/ 5050650 w 5972619"/>
              <a:gd name="connsiteY5" fmla="*/ 1277664 h 1457290"/>
              <a:gd name="connsiteX6" fmla="*/ 5386439 w 5972619"/>
              <a:gd name="connsiteY6" fmla="*/ 1120715 h 1457290"/>
              <a:gd name="connsiteX7" fmla="*/ 3162467 w 5972619"/>
              <a:gd name="connsiteY7" fmla="*/ 345427 h 1457290"/>
              <a:gd name="connsiteX8" fmla="*/ 56922 w 5972619"/>
              <a:gd name="connsiteY8" fmla="*/ 1065158 h 1457290"/>
              <a:gd name="connsiteX9" fmla="*/ 0 w 5972619"/>
              <a:gd name="connsiteY9" fmla="*/ 968766 h 1457290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162467 w 6017992"/>
              <a:gd name="connsiteY7" fmla="*/ 345427 h 1487685"/>
              <a:gd name="connsiteX8" fmla="*/ 56922 w 6017992"/>
              <a:gd name="connsiteY8" fmla="*/ 1065158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460526 w 6017992"/>
              <a:gd name="connsiteY7" fmla="*/ 260258 h 1487685"/>
              <a:gd name="connsiteX8" fmla="*/ 56922 w 6017992"/>
              <a:gd name="connsiteY8" fmla="*/ 1065158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460526 w 6017992"/>
              <a:gd name="connsiteY7" fmla="*/ 260258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3189945 w 6017992"/>
              <a:gd name="connsiteY7" fmla="*/ 245519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37518 w 6017992"/>
              <a:gd name="connsiteY3" fmla="*/ 610263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2975838 w 6017992"/>
              <a:gd name="connsiteY7" fmla="*/ 264229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766 h 1487685"/>
              <a:gd name="connsiteX1" fmla="*/ 3406562 w 6017992"/>
              <a:gd name="connsiteY1" fmla="*/ 624 h 1487685"/>
              <a:gd name="connsiteX2" fmla="*/ 5696406 w 6017992"/>
              <a:gd name="connsiteY2" fmla="*/ 862563 h 1487685"/>
              <a:gd name="connsiteX3" fmla="*/ 5869991 w 6017992"/>
              <a:gd name="connsiteY3" fmla="*/ 535612 h 1487685"/>
              <a:gd name="connsiteX4" fmla="*/ 6017992 w 6017992"/>
              <a:gd name="connsiteY4" fmla="*/ 1487685 h 1487685"/>
              <a:gd name="connsiteX5" fmla="*/ 5050650 w 6017992"/>
              <a:gd name="connsiteY5" fmla="*/ 1277664 h 1487685"/>
              <a:gd name="connsiteX6" fmla="*/ 5386439 w 6017992"/>
              <a:gd name="connsiteY6" fmla="*/ 1120715 h 1487685"/>
              <a:gd name="connsiteX7" fmla="*/ 2975838 w 6017992"/>
              <a:gd name="connsiteY7" fmla="*/ 264229 h 1487685"/>
              <a:gd name="connsiteX8" fmla="*/ 82035 w 6017992"/>
              <a:gd name="connsiteY8" fmla="*/ 1125800 h 1487685"/>
              <a:gd name="connsiteX9" fmla="*/ 0 w 6017992"/>
              <a:gd name="connsiteY9" fmla="*/ 968766 h 1487685"/>
              <a:gd name="connsiteX0" fmla="*/ 0 w 6017992"/>
              <a:gd name="connsiteY0" fmla="*/ 968666 h 1487585"/>
              <a:gd name="connsiteX1" fmla="*/ 3406562 w 6017992"/>
              <a:gd name="connsiteY1" fmla="*/ 524 h 1487585"/>
              <a:gd name="connsiteX2" fmla="*/ 5654916 w 6017992"/>
              <a:gd name="connsiteY2" fmla="*/ 904781 h 1487585"/>
              <a:gd name="connsiteX3" fmla="*/ 5869991 w 6017992"/>
              <a:gd name="connsiteY3" fmla="*/ 535512 h 1487585"/>
              <a:gd name="connsiteX4" fmla="*/ 6017992 w 6017992"/>
              <a:gd name="connsiteY4" fmla="*/ 1487585 h 1487585"/>
              <a:gd name="connsiteX5" fmla="*/ 5050650 w 6017992"/>
              <a:gd name="connsiteY5" fmla="*/ 1277564 h 1487585"/>
              <a:gd name="connsiteX6" fmla="*/ 5386439 w 6017992"/>
              <a:gd name="connsiteY6" fmla="*/ 1120615 h 1487585"/>
              <a:gd name="connsiteX7" fmla="*/ 2975838 w 6017992"/>
              <a:gd name="connsiteY7" fmla="*/ 264129 h 1487585"/>
              <a:gd name="connsiteX8" fmla="*/ 82035 w 6017992"/>
              <a:gd name="connsiteY8" fmla="*/ 1125700 h 1487585"/>
              <a:gd name="connsiteX9" fmla="*/ 0 w 6017992"/>
              <a:gd name="connsiteY9" fmla="*/ 968666 h 1487585"/>
              <a:gd name="connsiteX0" fmla="*/ 0 w 6017992"/>
              <a:gd name="connsiteY0" fmla="*/ 968633 h 1487552"/>
              <a:gd name="connsiteX1" fmla="*/ 3406562 w 6017992"/>
              <a:gd name="connsiteY1" fmla="*/ 491 h 1487552"/>
              <a:gd name="connsiteX2" fmla="*/ 5654916 w 6017992"/>
              <a:gd name="connsiteY2" fmla="*/ 904748 h 1487552"/>
              <a:gd name="connsiteX3" fmla="*/ 5869991 w 6017992"/>
              <a:gd name="connsiteY3" fmla="*/ 535479 h 1487552"/>
              <a:gd name="connsiteX4" fmla="*/ 6017992 w 6017992"/>
              <a:gd name="connsiteY4" fmla="*/ 1487552 h 1487552"/>
              <a:gd name="connsiteX5" fmla="*/ 5050650 w 6017992"/>
              <a:gd name="connsiteY5" fmla="*/ 1277531 h 1487552"/>
              <a:gd name="connsiteX6" fmla="*/ 5386439 w 6017992"/>
              <a:gd name="connsiteY6" fmla="*/ 1120582 h 1487552"/>
              <a:gd name="connsiteX7" fmla="*/ 2975838 w 6017992"/>
              <a:gd name="connsiteY7" fmla="*/ 264096 h 1487552"/>
              <a:gd name="connsiteX8" fmla="*/ 82035 w 6017992"/>
              <a:gd name="connsiteY8" fmla="*/ 1125667 h 1487552"/>
              <a:gd name="connsiteX9" fmla="*/ 0 w 6017992"/>
              <a:gd name="connsiteY9" fmla="*/ 968633 h 1487552"/>
              <a:gd name="connsiteX0" fmla="*/ 0 w 6017992"/>
              <a:gd name="connsiteY0" fmla="*/ 979060 h 1497979"/>
              <a:gd name="connsiteX1" fmla="*/ 3406562 w 6017992"/>
              <a:gd name="connsiteY1" fmla="*/ 10918 h 1497979"/>
              <a:gd name="connsiteX2" fmla="*/ 5654916 w 6017992"/>
              <a:gd name="connsiteY2" fmla="*/ 915175 h 1497979"/>
              <a:gd name="connsiteX3" fmla="*/ 5869991 w 6017992"/>
              <a:gd name="connsiteY3" fmla="*/ 545906 h 1497979"/>
              <a:gd name="connsiteX4" fmla="*/ 6017992 w 6017992"/>
              <a:gd name="connsiteY4" fmla="*/ 1497979 h 1497979"/>
              <a:gd name="connsiteX5" fmla="*/ 5050650 w 6017992"/>
              <a:gd name="connsiteY5" fmla="*/ 1287958 h 1497979"/>
              <a:gd name="connsiteX6" fmla="*/ 5386439 w 6017992"/>
              <a:gd name="connsiteY6" fmla="*/ 1131009 h 1497979"/>
              <a:gd name="connsiteX7" fmla="*/ 2975838 w 6017992"/>
              <a:gd name="connsiteY7" fmla="*/ 274523 h 1497979"/>
              <a:gd name="connsiteX8" fmla="*/ 82035 w 6017992"/>
              <a:gd name="connsiteY8" fmla="*/ 1136094 h 1497979"/>
              <a:gd name="connsiteX9" fmla="*/ 0 w 6017992"/>
              <a:gd name="connsiteY9" fmla="*/ 979060 h 1497979"/>
              <a:gd name="connsiteX0" fmla="*/ 0 w 6017992"/>
              <a:gd name="connsiteY0" fmla="*/ 970668 h 1489587"/>
              <a:gd name="connsiteX1" fmla="*/ 3406562 w 6017992"/>
              <a:gd name="connsiteY1" fmla="*/ 2526 h 1489587"/>
              <a:gd name="connsiteX2" fmla="*/ 5654916 w 6017992"/>
              <a:gd name="connsiteY2" fmla="*/ 906783 h 1489587"/>
              <a:gd name="connsiteX3" fmla="*/ 5869991 w 6017992"/>
              <a:gd name="connsiteY3" fmla="*/ 537514 h 1489587"/>
              <a:gd name="connsiteX4" fmla="*/ 6017992 w 6017992"/>
              <a:gd name="connsiteY4" fmla="*/ 1489587 h 1489587"/>
              <a:gd name="connsiteX5" fmla="*/ 5050650 w 6017992"/>
              <a:gd name="connsiteY5" fmla="*/ 1279566 h 1489587"/>
              <a:gd name="connsiteX6" fmla="*/ 5386439 w 6017992"/>
              <a:gd name="connsiteY6" fmla="*/ 1122617 h 1489587"/>
              <a:gd name="connsiteX7" fmla="*/ 2975838 w 6017992"/>
              <a:gd name="connsiteY7" fmla="*/ 266131 h 1489587"/>
              <a:gd name="connsiteX8" fmla="*/ 82035 w 6017992"/>
              <a:gd name="connsiteY8" fmla="*/ 1127702 h 1489587"/>
              <a:gd name="connsiteX9" fmla="*/ 0 w 6017992"/>
              <a:gd name="connsiteY9" fmla="*/ 970668 h 1489587"/>
              <a:gd name="connsiteX0" fmla="*/ 0 w 6017992"/>
              <a:gd name="connsiteY0" fmla="*/ 970668 h 1489587"/>
              <a:gd name="connsiteX1" fmla="*/ 3406562 w 6017992"/>
              <a:gd name="connsiteY1" fmla="*/ 2526 h 1489587"/>
              <a:gd name="connsiteX2" fmla="*/ 5654916 w 6017992"/>
              <a:gd name="connsiteY2" fmla="*/ 906783 h 1489587"/>
              <a:gd name="connsiteX3" fmla="*/ 5869991 w 6017992"/>
              <a:gd name="connsiteY3" fmla="*/ 537514 h 1489587"/>
              <a:gd name="connsiteX4" fmla="*/ 6017992 w 6017992"/>
              <a:gd name="connsiteY4" fmla="*/ 1489587 h 1489587"/>
              <a:gd name="connsiteX5" fmla="*/ 5050650 w 6017992"/>
              <a:gd name="connsiteY5" fmla="*/ 1279566 h 1489587"/>
              <a:gd name="connsiteX6" fmla="*/ 5386439 w 6017992"/>
              <a:gd name="connsiteY6" fmla="*/ 1122617 h 1489587"/>
              <a:gd name="connsiteX7" fmla="*/ 3357568 w 6017992"/>
              <a:gd name="connsiteY7" fmla="*/ 245774 h 1489587"/>
              <a:gd name="connsiteX8" fmla="*/ 82035 w 6017992"/>
              <a:gd name="connsiteY8" fmla="*/ 1127702 h 1489587"/>
              <a:gd name="connsiteX9" fmla="*/ 0 w 6017992"/>
              <a:gd name="connsiteY9" fmla="*/ 970668 h 1489587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69991 w 5921967"/>
              <a:gd name="connsiteY3" fmla="*/ 537514 h 1534814"/>
              <a:gd name="connsiteX4" fmla="*/ 5921967 w 5921967"/>
              <a:gd name="connsiteY4" fmla="*/ 1534814 h 1534814"/>
              <a:gd name="connsiteX5" fmla="*/ 5050650 w 5921967"/>
              <a:gd name="connsiteY5" fmla="*/ 1279566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69991 w 5921967"/>
              <a:gd name="connsiteY3" fmla="*/ 537514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52643 w 5921967"/>
              <a:gd name="connsiteY3" fmla="*/ 622297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57568 w 5921967"/>
              <a:gd name="connsiteY7" fmla="*/ 245774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82035 w 5921967"/>
              <a:gd name="connsiteY8" fmla="*/ 1127702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196783 w 5921967"/>
              <a:gd name="connsiteY8" fmla="*/ 1296591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323296 w 5921967"/>
              <a:gd name="connsiteY7" fmla="*/ 218433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285001 w 5921967"/>
              <a:gd name="connsiteY7" fmla="*/ 184015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86439 w 5921967"/>
              <a:gd name="connsiteY6" fmla="*/ 1122617 h 1534814"/>
              <a:gd name="connsiteX7" fmla="*/ 3285001 w 5921967"/>
              <a:gd name="connsiteY7" fmla="*/ 184015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921967"/>
              <a:gd name="connsiteY0" fmla="*/ 970668 h 1534814"/>
              <a:gd name="connsiteX1" fmla="*/ 3406562 w 5921967"/>
              <a:gd name="connsiteY1" fmla="*/ 2526 h 1534814"/>
              <a:gd name="connsiteX2" fmla="*/ 5654916 w 5921967"/>
              <a:gd name="connsiteY2" fmla="*/ 906783 h 1534814"/>
              <a:gd name="connsiteX3" fmla="*/ 5884973 w 5921967"/>
              <a:gd name="connsiteY3" fmla="*/ 613281 h 1534814"/>
              <a:gd name="connsiteX4" fmla="*/ 5921967 w 5921967"/>
              <a:gd name="connsiteY4" fmla="*/ 1534814 h 1534814"/>
              <a:gd name="connsiteX5" fmla="*/ 4970034 w 5921967"/>
              <a:gd name="connsiteY5" fmla="*/ 1203653 h 1534814"/>
              <a:gd name="connsiteX6" fmla="*/ 5362297 w 5921967"/>
              <a:gd name="connsiteY6" fmla="*/ 1080153 h 1534814"/>
              <a:gd name="connsiteX7" fmla="*/ 3285001 w 5921967"/>
              <a:gd name="connsiteY7" fmla="*/ 184015 h 1534814"/>
              <a:gd name="connsiteX8" fmla="*/ 61918 w 5921967"/>
              <a:gd name="connsiteY8" fmla="*/ 1092315 h 1534814"/>
              <a:gd name="connsiteX9" fmla="*/ 0 w 5921967"/>
              <a:gd name="connsiteY9" fmla="*/ 970668 h 1534814"/>
              <a:gd name="connsiteX0" fmla="*/ 0 w 5884973"/>
              <a:gd name="connsiteY0" fmla="*/ 970668 h 1544800"/>
              <a:gd name="connsiteX1" fmla="*/ 3406562 w 5884973"/>
              <a:gd name="connsiteY1" fmla="*/ 2526 h 1544800"/>
              <a:gd name="connsiteX2" fmla="*/ 5654916 w 5884973"/>
              <a:gd name="connsiteY2" fmla="*/ 906783 h 1544800"/>
              <a:gd name="connsiteX3" fmla="*/ 5884973 w 5884973"/>
              <a:gd name="connsiteY3" fmla="*/ 613281 h 1544800"/>
              <a:gd name="connsiteX4" fmla="*/ 5871460 w 5884973"/>
              <a:gd name="connsiteY4" fmla="*/ 1544800 h 1544800"/>
              <a:gd name="connsiteX5" fmla="*/ 4970034 w 5884973"/>
              <a:gd name="connsiteY5" fmla="*/ 1203653 h 1544800"/>
              <a:gd name="connsiteX6" fmla="*/ 5362297 w 5884973"/>
              <a:gd name="connsiteY6" fmla="*/ 1080153 h 1544800"/>
              <a:gd name="connsiteX7" fmla="*/ 3285001 w 5884973"/>
              <a:gd name="connsiteY7" fmla="*/ 184015 h 1544800"/>
              <a:gd name="connsiteX8" fmla="*/ 61918 w 5884973"/>
              <a:gd name="connsiteY8" fmla="*/ 1092315 h 1544800"/>
              <a:gd name="connsiteX9" fmla="*/ 0 w 5884973"/>
              <a:gd name="connsiteY9" fmla="*/ 970668 h 1544800"/>
              <a:gd name="connsiteX0" fmla="*/ 0 w 6140360"/>
              <a:gd name="connsiteY0" fmla="*/ 970668 h 1869538"/>
              <a:gd name="connsiteX1" fmla="*/ 3406562 w 6140360"/>
              <a:gd name="connsiteY1" fmla="*/ 2526 h 1869538"/>
              <a:gd name="connsiteX2" fmla="*/ 5654916 w 6140360"/>
              <a:gd name="connsiteY2" fmla="*/ 906783 h 1869538"/>
              <a:gd name="connsiteX3" fmla="*/ 5884973 w 6140360"/>
              <a:gd name="connsiteY3" fmla="*/ 613281 h 1869538"/>
              <a:gd name="connsiteX4" fmla="*/ 6140360 w 6140360"/>
              <a:gd name="connsiteY4" fmla="*/ 1869538 h 1869538"/>
              <a:gd name="connsiteX5" fmla="*/ 4970034 w 6140360"/>
              <a:gd name="connsiteY5" fmla="*/ 1203653 h 1869538"/>
              <a:gd name="connsiteX6" fmla="*/ 5362297 w 6140360"/>
              <a:gd name="connsiteY6" fmla="*/ 1080153 h 1869538"/>
              <a:gd name="connsiteX7" fmla="*/ 3285001 w 6140360"/>
              <a:gd name="connsiteY7" fmla="*/ 184015 h 1869538"/>
              <a:gd name="connsiteX8" fmla="*/ 61918 w 6140360"/>
              <a:gd name="connsiteY8" fmla="*/ 1092315 h 1869538"/>
              <a:gd name="connsiteX9" fmla="*/ 0 w 6140360"/>
              <a:gd name="connsiteY9" fmla="*/ 970668 h 1869538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5884973 w 6140360"/>
              <a:gd name="connsiteY3" fmla="*/ 612120 h 1868377"/>
              <a:gd name="connsiteX4" fmla="*/ 6140360 w 6140360"/>
              <a:gd name="connsiteY4" fmla="*/ 1868377 h 1868377"/>
              <a:gd name="connsiteX5" fmla="*/ 4970034 w 6140360"/>
              <a:gd name="connsiteY5" fmla="*/ 1202492 h 1868377"/>
              <a:gd name="connsiteX6" fmla="*/ 5362297 w 6140360"/>
              <a:gd name="connsiteY6" fmla="*/ 1078992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5884973 w 6140360"/>
              <a:gd name="connsiteY3" fmla="*/ 612120 h 1868377"/>
              <a:gd name="connsiteX4" fmla="*/ 6140360 w 6140360"/>
              <a:gd name="connsiteY4" fmla="*/ 1868377 h 1868377"/>
              <a:gd name="connsiteX5" fmla="*/ 4970034 w 6140360"/>
              <a:gd name="connsiteY5" fmla="*/ 1202492 h 1868377"/>
              <a:gd name="connsiteX6" fmla="*/ 5632451 w 6140360"/>
              <a:gd name="connsiteY6" fmla="*/ 1290637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6027744 w 6140360"/>
              <a:gd name="connsiteY3" fmla="*/ 896187 h 1868377"/>
              <a:gd name="connsiteX4" fmla="*/ 6140360 w 6140360"/>
              <a:gd name="connsiteY4" fmla="*/ 1868377 h 1868377"/>
              <a:gd name="connsiteX5" fmla="*/ 4970034 w 6140360"/>
              <a:gd name="connsiteY5" fmla="*/ 1202492 h 1868377"/>
              <a:gd name="connsiteX6" fmla="*/ 5632451 w 6140360"/>
              <a:gd name="connsiteY6" fmla="*/ 1290637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140360"/>
              <a:gd name="connsiteY0" fmla="*/ 969507 h 1868377"/>
              <a:gd name="connsiteX1" fmla="*/ 3406562 w 6140360"/>
              <a:gd name="connsiteY1" fmla="*/ 1365 h 1868377"/>
              <a:gd name="connsiteX2" fmla="*/ 5855272 w 6140360"/>
              <a:gd name="connsiteY2" fmla="*/ 1175680 h 1868377"/>
              <a:gd name="connsiteX3" fmla="*/ 6027744 w 6140360"/>
              <a:gd name="connsiteY3" fmla="*/ 896187 h 1868377"/>
              <a:gd name="connsiteX4" fmla="*/ 6140360 w 6140360"/>
              <a:gd name="connsiteY4" fmla="*/ 1868377 h 1868377"/>
              <a:gd name="connsiteX5" fmla="*/ 5293892 w 6140360"/>
              <a:gd name="connsiteY5" fmla="*/ 1327415 h 1868377"/>
              <a:gd name="connsiteX6" fmla="*/ 5632451 w 6140360"/>
              <a:gd name="connsiteY6" fmla="*/ 1290637 h 1868377"/>
              <a:gd name="connsiteX7" fmla="*/ 3285001 w 6140360"/>
              <a:gd name="connsiteY7" fmla="*/ 182854 h 1868377"/>
              <a:gd name="connsiteX8" fmla="*/ 61918 w 6140360"/>
              <a:gd name="connsiteY8" fmla="*/ 1091154 h 1868377"/>
              <a:gd name="connsiteX9" fmla="*/ 0 w 6140360"/>
              <a:gd name="connsiteY9" fmla="*/ 969507 h 1868377"/>
              <a:gd name="connsiteX0" fmla="*/ 0 w 6075152"/>
              <a:gd name="connsiteY0" fmla="*/ 969507 h 1671324"/>
              <a:gd name="connsiteX1" fmla="*/ 3406562 w 6075152"/>
              <a:gd name="connsiteY1" fmla="*/ 1365 h 1671324"/>
              <a:gd name="connsiteX2" fmla="*/ 5855272 w 6075152"/>
              <a:gd name="connsiteY2" fmla="*/ 1175680 h 1671324"/>
              <a:gd name="connsiteX3" fmla="*/ 6027744 w 6075152"/>
              <a:gd name="connsiteY3" fmla="*/ 896187 h 1671324"/>
              <a:gd name="connsiteX4" fmla="*/ 6075152 w 6075152"/>
              <a:gd name="connsiteY4" fmla="*/ 1671324 h 1671324"/>
              <a:gd name="connsiteX5" fmla="*/ 5293892 w 6075152"/>
              <a:gd name="connsiteY5" fmla="*/ 1327415 h 1671324"/>
              <a:gd name="connsiteX6" fmla="*/ 5632451 w 6075152"/>
              <a:gd name="connsiteY6" fmla="*/ 1290637 h 1671324"/>
              <a:gd name="connsiteX7" fmla="*/ 3285001 w 6075152"/>
              <a:gd name="connsiteY7" fmla="*/ 182854 h 1671324"/>
              <a:gd name="connsiteX8" fmla="*/ 61918 w 6075152"/>
              <a:gd name="connsiteY8" fmla="*/ 1091154 h 1671324"/>
              <a:gd name="connsiteX9" fmla="*/ 0 w 6075152"/>
              <a:gd name="connsiteY9" fmla="*/ 969507 h 1671324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285001 w 6075152"/>
              <a:gd name="connsiteY7" fmla="*/ 183650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282776 w 6075152"/>
              <a:gd name="connsiteY7" fmla="*/ 278564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822965 w 6075152"/>
              <a:gd name="connsiteY7" fmla="*/ 289864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75152"/>
              <a:gd name="connsiteY0" fmla="*/ 970303 h 1672120"/>
              <a:gd name="connsiteX1" fmla="*/ 3406562 w 6075152"/>
              <a:gd name="connsiteY1" fmla="*/ 2161 h 1672120"/>
              <a:gd name="connsiteX2" fmla="*/ 5855272 w 6075152"/>
              <a:gd name="connsiteY2" fmla="*/ 1176476 h 1672120"/>
              <a:gd name="connsiteX3" fmla="*/ 6027744 w 6075152"/>
              <a:gd name="connsiteY3" fmla="*/ 896983 h 1672120"/>
              <a:gd name="connsiteX4" fmla="*/ 6075152 w 6075152"/>
              <a:gd name="connsiteY4" fmla="*/ 1672120 h 1672120"/>
              <a:gd name="connsiteX5" fmla="*/ 5293892 w 6075152"/>
              <a:gd name="connsiteY5" fmla="*/ 1328211 h 1672120"/>
              <a:gd name="connsiteX6" fmla="*/ 5632451 w 6075152"/>
              <a:gd name="connsiteY6" fmla="*/ 1291433 h 1672120"/>
              <a:gd name="connsiteX7" fmla="*/ 3402111 w 6075152"/>
              <a:gd name="connsiteY7" fmla="*/ 191988 h 1672120"/>
              <a:gd name="connsiteX8" fmla="*/ 61918 w 6075152"/>
              <a:gd name="connsiteY8" fmla="*/ 1091950 h 1672120"/>
              <a:gd name="connsiteX9" fmla="*/ 0 w 6075152"/>
              <a:gd name="connsiteY9" fmla="*/ 970303 h 1672120"/>
              <a:gd name="connsiteX0" fmla="*/ 0 w 6027744"/>
              <a:gd name="connsiteY0" fmla="*/ 970303 h 1620493"/>
              <a:gd name="connsiteX1" fmla="*/ 3406562 w 6027744"/>
              <a:gd name="connsiteY1" fmla="*/ 2161 h 1620493"/>
              <a:gd name="connsiteX2" fmla="*/ 5855272 w 6027744"/>
              <a:gd name="connsiteY2" fmla="*/ 1176476 h 1620493"/>
              <a:gd name="connsiteX3" fmla="*/ 6027744 w 6027744"/>
              <a:gd name="connsiteY3" fmla="*/ 896983 h 1620493"/>
              <a:gd name="connsiteX4" fmla="*/ 6017709 w 6027744"/>
              <a:gd name="connsiteY4" fmla="*/ 1620493 h 1620493"/>
              <a:gd name="connsiteX5" fmla="*/ 5293892 w 6027744"/>
              <a:gd name="connsiteY5" fmla="*/ 1328211 h 1620493"/>
              <a:gd name="connsiteX6" fmla="*/ 5632451 w 6027744"/>
              <a:gd name="connsiteY6" fmla="*/ 1291433 h 1620493"/>
              <a:gd name="connsiteX7" fmla="*/ 3402111 w 6027744"/>
              <a:gd name="connsiteY7" fmla="*/ 191988 h 1620493"/>
              <a:gd name="connsiteX8" fmla="*/ 61918 w 6027744"/>
              <a:gd name="connsiteY8" fmla="*/ 1091950 h 1620493"/>
              <a:gd name="connsiteX9" fmla="*/ 0 w 6027744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293892 w 6017709"/>
              <a:gd name="connsiteY5" fmla="*/ 1328211 h 1620493"/>
              <a:gd name="connsiteX6" fmla="*/ 5632451 w 6017709"/>
              <a:gd name="connsiteY6" fmla="*/ 1291433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89774 w 6017709"/>
              <a:gd name="connsiteY5" fmla="*/ 1348621 h 1620493"/>
              <a:gd name="connsiteX6" fmla="*/ 5632451 w 6017709"/>
              <a:gd name="connsiteY6" fmla="*/ 1291433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89774 w 6017709"/>
              <a:gd name="connsiteY5" fmla="*/ 1348621 h 1620493"/>
              <a:gd name="connsiteX6" fmla="*/ 5689066 w 6017709"/>
              <a:gd name="connsiteY6" fmla="*/ 1259246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89774 w 6017709"/>
              <a:gd name="connsiteY5" fmla="*/ 1348621 h 1620493"/>
              <a:gd name="connsiteX6" fmla="*/ 5661729 w 6017709"/>
              <a:gd name="connsiteY6" fmla="*/ 1293519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7709"/>
              <a:gd name="connsiteY0" fmla="*/ 970303 h 1620493"/>
              <a:gd name="connsiteX1" fmla="*/ 3406562 w 6017709"/>
              <a:gd name="connsiteY1" fmla="*/ 2161 h 1620493"/>
              <a:gd name="connsiteX2" fmla="*/ 5855272 w 6017709"/>
              <a:gd name="connsiteY2" fmla="*/ 1176476 h 1620493"/>
              <a:gd name="connsiteX3" fmla="*/ 6013448 w 6017709"/>
              <a:gd name="connsiteY3" fmla="*/ 970665 h 1620493"/>
              <a:gd name="connsiteX4" fmla="*/ 6017709 w 6017709"/>
              <a:gd name="connsiteY4" fmla="*/ 1620493 h 1620493"/>
              <a:gd name="connsiteX5" fmla="*/ 5314981 w 6017709"/>
              <a:gd name="connsiteY5" fmla="*/ 1381778 h 1620493"/>
              <a:gd name="connsiteX6" fmla="*/ 5661729 w 6017709"/>
              <a:gd name="connsiteY6" fmla="*/ 1293519 h 1620493"/>
              <a:gd name="connsiteX7" fmla="*/ 3402111 w 6017709"/>
              <a:gd name="connsiteY7" fmla="*/ 191988 h 1620493"/>
              <a:gd name="connsiteX8" fmla="*/ 61918 w 6017709"/>
              <a:gd name="connsiteY8" fmla="*/ 1091950 h 1620493"/>
              <a:gd name="connsiteX9" fmla="*/ 0 w 6017709"/>
              <a:gd name="connsiteY9" fmla="*/ 970303 h 1620493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5314981 w 6013471"/>
              <a:gd name="connsiteY5" fmla="*/ 1381778 h 1656704"/>
              <a:gd name="connsiteX6" fmla="*/ 5661729 w 6013471"/>
              <a:gd name="connsiteY6" fmla="*/ 1293519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5314981 w 6013471"/>
              <a:gd name="connsiteY5" fmla="*/ 1381778 h 1656704"/>
              <a:gd name="connsiteX6" fmla="*/ 5661729 w 6013471"/>
              <a:gd name="connsiteY6" fmla="*/ 1293519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5314981 w 6013471"/>
              <a:gd name="connsiteY5" fmla="*/ 1381778 h 1656704"/>
              <a:gd name="connsiteX6" fmla="*/ 5612191 w 6013471"/>
              <a:gd name="connsiteY6" fmla="*/ 1321682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71"/>
              <a:gd name="connsiteY0" fmla="*/ 970303 h 1656704"/>
              <a:gd name="connsiteX1" fmla="*/ 3406562 w 6013471"/>
              <a:gd name="connsiteY1" fmla="*/ 2161 h 1656704"/>
              <a:gd name="connsiteX2" fmla="*/ 5855272 w 6013471"/>
              <a:gd name="connsiteY2" fmla="*/ 1176476 h 1656704"/>
              <a:gd name="connsiteX3" fmla="*/ 6013448 w 6013471"/>
              <a:gd name="connsiteY3" fmla="*/ 970665 h 1656704"/>
              <a:gd name="connsiteX4" fmla="*/ 5954017 w 6013471"/>
              <a:gd name="connsiteY4" fmla="*/ 1656704 h 1656704"/>
              <a:gd name="connsiteX5" fmla="*/ 4832922 w 6013471"/>
              <a:gd name="connsiteY5" fmla="*/ 1571556 h 1656704"/>
              <a:gd name="connsiteX6" fmla="*/ 5612191 w 6013471"/>
              <a:gd name="connsiteY6" fmla="*/ 1321682 h 1656704"/>
              <a:gd name="connsiteX7" fmla="*/ 3402111 w 6013471"/>
              <a:gd name="connsiteY7" fmla="*/ 191988 h 1656704"/>
              <a:gd name="connsiteX8" fmla="*/ 61918 w 6013471"/>
              <a:gd name="connsiteY8" fmla="*/ 1091950 h 1656704"/>
              <a:gd name="connsiteX9" fmla="*/ 0 w 6013471"/>
              <a:gd name="connsiteY9" fmla="*/ 970303 h 1656704"/>
              <a:gd name="connsiteX0" fmla="*/ 0 w 6013452"/>
              <a:gd name="connsiteY0" fmla="*/ 970303 h 1790446"/>
              <a:gd name="connsiteX1" fmla="*/ 3406562 w 6013452"/>
              <a:gd name="connsiteY1" fmla="*/ 2161 h 1790446"/>
              <a:gd name="connsiteX2" fmla="*/ 5855272 w 6013452"/>
              <a:gd name="connsiteY2" fmla="*/ 1176476 h 1790446"/>
              <a:gd name="connsiteX3" fmla="*/ 6013448 w 6013452"/>
              <a:gd name="connsiteY3" fmla="*/ 970665 h 1790446"/>
              <a:gd name="connsiteX4" fmla="*/ 5702302 w 6013452"/>
              <a:gd name="connsiteY4" fmla="*/ 1790446 h 1790446"/>
              <a:gd name="connsiteX5" fmla="*/ 4832922 w 6013452"/>
              <a:gd name="connsiteY5" fmla="*/ 1571556 h 1790446"/>
              <a:gd name="connsiteX6" fmla="*/ 5612191 w 6013452"/>
              <a:gd name="connsiteY6" fmla="*/ 1321682 h 1790446"/>
              <a:gd name="connsiteX7" fmla="*/ 3402111 w 6013452"/>
              <a:gd name="connsiteY7" fmla="*/ 191988 h 1790446"/>
              <a:gd name="connsiteX8" fmla="*/ 61918 w 6013452"/>
              <a:gd name="connsiteY8" fmla="*/ 1091950 h 1790446"/>
              <a:gd name="connsiteX9" fmla="*/ 0 w 6013452"/>
              <a:gd name="connsiteY9" fmla="*/ 970303 h 1790446"/>
              <a:gd name="connsiteX0" fmla="*/ 0 w 6013454"/>
              <a:gd name="connsiteY0" fmla="*/ 970303 h 1790446"/>
              <a:gd name="connsiteX1" fmla="*/ 3406562 w 6013454"/>
              <a:gd name="connsiteY1" fmla="*/ 2161 h 1790446"/>
              <a:gd name="connsiteX2" fmla="*/ 5855272 w 6013454"/>
              <a:gd name="connsiteY2" fmla="*/ 1176476 h 1790446"/>
              <a:gd name="connsiteX3" fmla="*/ 6013448 w 6013454"/>
              <a:gd name="connsiteY3" fmla="*/ 970665 h 1790446"/>
              <a:gd name="connsiteX4" fmla="*/ 5702302 w 6013454"/>
              <a:gd name="connsiteY4" fmla="*/ 1790446 h 1790446"/>
              <a:gd name="connsiteX5" fmla="*/ 4832922 w 6013454"/>
              <a:gd name="connsiteY5" fmla="*/ 1571556 h 1790446"/>
              <a:gd name="connsiteX6" fmla="*/ 5612191 w 6013454"/>
              <a:gd name="connsiteY6" fmla="*/ 1321682 h 1790446"/>
              <a:gd name="connsiteX7" fmla="*/ 3402111 w 6013454"/>
              <a:gd name="connsiteY7" fmla="*/ 191988 h 1790446"/>
              <a:gd name="connsiteX8" fmla="*/ 61918 w 6013454"/>
              <a:gd name="connsiteY8" fmla="*/ 1091950 h 1790446"/>
              <a:gd name="connsiteX9" fmla="*/ 0 w 6013454"/>
              <a:gd name="connsiteY9" fmla="*/ 970303 h 1790446"/>
              <a:gd name="connsiteX0" fmla="*/ 0 w 6013454"/>
              <a:gd name="connsiteY0" fmla="*/ 970303 h 1790446"/>
              <a:gd name="connsiteX1" fmla="*/ 3406562 w 6013454"/>
              <a:gd name="connsiteY1" fmla="*/ 2161 h 1790446"/>
              <a:gd name="connsiteX2" fmla="*/ 5855272 w 6013454"/>
              <a:gd name="connsiteY2" fmla="*/ 1176476 h 1790446"/>
              <a:gd name="connsiteX3" fmla="*/ 6013448 w 6013454"/>
              <a:gd name="connsiteY3" fmla="*/ 970665 h 1790446"/>
              <a:gd name="connsiteX4" fmla="*/ 5702302 w 6013454"/>
              <a:gd name="connsiteY4" fmla="*/ 1790446 h 1790446"/>
              <a:gd name="connsiteX5" fmla="*/ 4832922 w 6013454"/>
              <a:gd name="connsiteY5" fmla="*/ 1571556 h 1790446"/>
              <a:gd name="connsiteX6" fmla="*/ 5232263 w 6013454"/>
              <a:gd name="connsiteY6" fmla="*/ 1444030 h 1790446"/>
              <a:gd name="connsiteX7" fmla="*/ 3402111 w 6013454"/>
              <a:gd name="connsiteY7" fmla="*/ 191988 h 1790446"/>
              <a:gd name="connsiteX8" fmla="*/ 61918 w 6013454"/>
              <a:gd name="connsiteY8" fmla="*/ 1091950 h 1790446"/>
              <a:gd name="connsiteX9" fmla="*/ 0 w 6013454"/>
              <a:gd name="connsiteY9" fmla="*/ 970303 h 1790446"/>
              <a:gd name="connsiteX0" fmla="*/ 0 w 6013454"/>
              <a:gd name="connsiteY0" fmla="*/ 970155 h 1790298"/>
              <a:gd name="connsiteX1" fmla="*/ 3406562 w 6013454"/>
              <a:gd name="connsiteY1" fmla="*/ 2013 h 1790298"/>
              <a:gd name="connsiteX2" fmla="*/ 5674468 w 6013454"/>
              <a:gd name="connsiteY2" fmla="*/ 1204200 h 1790298"/>
              <a:gd name="connsiteX3" fmla="*/ 6013448 w 6013454"/>
              <a:gd name="connsiteY3" fmla="*/ 970517 h 1790298"/>
              <a:gd name="connsiteX4" fmla="*/ 5702302 w 6013454"/>
              <a:gd name="connsiteY4" fmla="*/ 1790298 h 1790298"/>
              <a:gd name="connsiteX5" fmla="*/ 4832922 w 6013454"/>
              <a:gd name="connsiteY5" fmla="*/ 1571408 h 1790298"/>
              <a:gd name="connsiteX6" fmla="*/ 5232263 w 6013454"/>
              <a:gd name="connsiteY6" fmla="*/ 1443882 h 1790298"/>
              <a:gd name="connsiteX7" fmla="*/ 3402111 w 6013454"/>
              <a:gd name="connsiteY7" fmla="*/ 191840 h 1790298"/>
              <a:gd name="connsiteX8" fmla="*/ 61918 w 6013454"/>
              <a:gd name="connsiteY8" fmla="*/ 1091802 h 1790298"/>
              <a:gd name="connsiteX9" fmla="*/ 0 w 6013454"/>
              <a:gd name="connsiteY9" fmla="*/ 970155 h 1790298"/>
              <a:gd name="connsiteX0" fmla="*/ 0 w 6013454"/>
              <a:gd name="connsiteY0" fmla="*/ 970155 h 1790298"/>
              <a:gd name="connsiteX1" fmla="*/ 3406562 w 6013454"/>
              <a:gd name="connsiteY1" fmla="*/ 2013 h 1790298"/>
              <a:gd name="connsiteX2" fmla="*/ 5674468 w 6013454"/>
              <a:gd name="connsiteY2" fmla="*/ 1204200 h 1790298"/>
              <a:gd name="connsiteX3" fmla="*/ 6013448 w 6013454"/>
              <a:gd name="connsiteY3" fmla="*/ 970517 h 1790298"/>
              <a:gd name="connsiteX4" fmla="*/ 5702302 w 6013454"/>
              <a:gd name="connsiteY4" fmla="*/ 1790298 h 1790298"/>
              <a:gd name="connsiteX5" fmla="*/ 4832922 w 6013454"/>
              <a:gd name="connsiteY5" fmla="*/ 1571408 h 1790298"/>
              <a:gd name="connsiteX6" fmla="*/ 5210203 w 6013454"/>
              <a:gd name="connsiteY6" fmla="*/ 1372139 h 1790298"/>
              <a:gd name="connsiteX7" fmla="*/ 3402111 w 6013454"/>
              <a:gd name="connsiteY7" fmla="*/ 191840 h 1790298"/>
              <a:gd name="connsiteX8" fmla="*/ 61918 w 6013454"/>
              <a:gd name="connsiteY8" fmla="*/ 1091802 h 1790298"/>
              <a:gd name="connsiteX9" fmla="*/ 0 w 6013454"/>
              <a:gd name="connsiteY9" fmla="*/ 970155 h 1790298"/>
              <a:gd name="connsiteX0" fmla="*/ 0 w 6013454"/>
              <a:gd name="connsiteY0" fmla="*/ 970550 h 1790693"/>
              <a:gd name="connsiteX1" fmla="*/ 3406562 w 6013454"/>
              <a:gd name="connsiteY1" fmla="*/ 2408 h 1790693"/>
              <a:gd name="connsiteX2" fmla="*/ 5627154 w 6013454"/>
              <a:gd name="connsiteY2" fmla="*/ 1137845 h 1790693"/>
              <a:gd name="connsiteX3" fmla="*/ 6013448 w 6013454"/>
              <a:gd name="connsiteY3" fmla="*/ 970912 h 1790693"/>
              <a:gd name="connsiteX4" fmla="*/ 5702302 w 6013454"/>
              <a:gd name="connsiteY4" fmla="*/ 1790693 h 1790693"/>
              <a:gd name="connsiteX5" fmla="*/ 4832922 w 6013454"/>
              <a:gd name="connsiteY5" fmla="*/ 1571803 h 1790693"/>
              <a:gd name="connsiteX6" fmla="*/ 5210203 w 6013454"/>
              <a:gd name="connsiteY6" fmla="*/ 1372534 h 1790693"/>
              <a:gd name="connsiteX7" fmla="*/ 3402111 w 6013454"/>
              <a:gd name="connsiteY7" fmla="*/ 192235 h 1790693"/>
              <a:gd name="connsiteX8" fmla="*/ 61918 w 6013454"/>
              <a:gd name="connsiteY8" fmla="*/ 1092197 h 1790693"/>
              <a:gd name="connsiteX9" fmla="*/ 0 w 6013454"/>
              <a:gd name="connsiteY9" fmla="*/ 970550 h 1790693"/>
              <a:gd name="connsiteX0" fmla="*/ 0 w 6000413"/>
              <a:gd name="connsiteY0" fmla="*/ 970550 h 1790693"/>
              <a:gd name="connsiteX1" fmla="*/ 3406562 w 6000413"/>
              <a:gd name="connsiteY1" fmla="*/ 2408 h 1790693"/>
              <a:gd name="connsiteX2" fmla="*/ 5627154 w 6000413"/>
              <a:gd name="connsiteY2" fmla="*/ 1137845 h 1790693"/>
              <a:gd name="connsiteX3" fmla="*/ 6000407 w 6000413"/>
              <a:gd name="connsiteY3" fmla="*/ 931501 h 1790693"/>
              <a:gd name="connsiteX4" fmla="*/ 5702302 w 6000413"/>
              <a:gd name="connsiteY4" fmla="*/ 1790693 h 1790693"/>
              <a:gd name="connsiteX5" fmla="*/ 4832922 w 6000413"/>
              <a:gd name="connsiteY5" fmla="*/ 1571803 h 1790693"/>
              <a:gd name="connsiteX6" fmla="*/ 5210203 w 6000413"/>
              <a:gd name="connsiteY6" fmla="*/ 1372534 h 1790693"/>
              <a:gd name="connsiteX7" fmla="*/ 3402111 w 6000413"/>
              <a:gd name="connsiteY7" fmla="*/ 192235 h 1790693"/>
              <a:gd name="connsiteX8" fmla="*/ 61918 w 6000413"/>
              <a:gd name="connsiteY8" fmla="*/ 1092197 h 1790693"/>
              <a:gd name="connsiteX9" fmla="*/ 0 w 6000413"/>
              <a:gd name="connsiteY9" fmla="*/ 970550 h 1790693"/>
              <a:gd name="connsiteX0" fmla="*/ 0 w 6000407"/>
              <a:gd name="connsiteY0" fmla="*/ 970550 h 1790693"/>
              <a:gd name="connsiteX1" fmla="*/ 3406562 w 6000407"/>
              <a:gd name="connsiteY1" fmla="*/ 2408 h 1790693"/>
              <a:gd name="connsiteX2" fmla="*/ 5627154 w 6000407"/>
              <a:gd name="connsiteY2" fmla="*/ 1137845 h 1790693"/>
              <a:gd name="connsiteX3" fmla="*/ 6000407 w 6000407"/>
              <a:gd name="connsiteY3" fmla="*/ 931501 h 1790693"/>
              <a:gd name="connsiteX4" fmla="*/ 5702302 w 6000407"/>
              <a:gd name="connsiteY4" fmla="*/ 1790693 h 1790693"/>
              <a:gd name="connsiteX5" fmla="*/ 4832922 w 6000407"/>
              <a:gd name="connsiteY5" fmla="*/ 1571803 h 1790693"/>
              <a:gd name="connsiteX6" fmla="*/ 5210203 w 6000407"/>
              <a:gd name="connsiteY6" fmla="*/ 1372534 h 1790693"/>
              <a:gd name="connsiteX7" fmla="*/ 3402111 w 6000407"/>
              <a:gd name="connsiteY7" fmla="*/ 192235 h 1790693"/>
              <a:gd name="connsiteX8" fmla="*/ 61918 w 6000407"/>
              <a:gd name="connsiteY8" fmla="*/ 1092197 h 1790693"/>
              <a:gd name="connsiteX9" fmla="*/ 0 w 6000407"/>
              <a:gd name="connsiteY9" fmla="*/ 970550 h 1790693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210203 w 6000407"/>
              <a:gd name="connsiteY6" fmla="*/ 1372928 h 1791087"/>
              <a:gd name="connsiteX7" fmla="*/ 3402111 w 6000407"/>
              <a:gd name="connsiteY7" fmla="*/ 192629 h 1791087"/>
              <a:gd name="connsiteX8" fmla="*/ 61918 w 6000407"/>
              <a:gd name="connsiteY8" fmla="*/ 1092591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402111 w 6000407"/>
              <a:gd name="connsiteY7" fmla="*/ 192629 h 1791087"/>
              <a:gd name="connsiteX8" fmla="*/ 61918 w 6000407"/>
              <a:gd name="connsiteY8" fmla="*/ 1092591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311627 w 6000407"/>
              <a:gd name="connsiteY7" fmla="*/ 478197 h 1791087"/>
              <a:gd name="connsiteX8" fmla="*/ 61918 w 6000407"/>
              <a:gd name="connsiteY8" fmla="*/ 1092591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311627 w 6000407"/>
              <a:gd name="connsiteY7" fmla="*/ 478197 h 1791087"/>
              <a:gd name="connsiteX8" fmla="*/ 151410 w 6000407"/>
              <a:gd name="connsiteY8" fmla="*/ 1266473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832922 w 6000407"/>
              <a:gd name="connsiteY5" fmla="*/ 1572197 h 1791087"/>
              <a:gd name="connsiteX6" fmla="*/ 5104049 w 6000407"/>
              <a:gd name="connsiteY6" fmla="*/ 1433279 h 1791087"/>
              <a:gd name="connsiteX7" fmla="*/ 3287202 w 6000407"/>
              <a:gd name="connsiteY7" fmla="*/ 567003 h 1791087"/>
              <a:gd name="connsiteX8" fmla="*/ 151410 w 6000407"/>
              <a:gd name="connsiteY8" fmla="*/ 1266473 h 1791087"/>
              <a:gd name="connsiteX9" fmla="*/ 0 w 6000407"/>
              <a:gd name="connsiteY9" fmla="*/ 970944 h 1791087"/>
              <a:gd name="connsiteX0" fmla="*/ 0 w 6000407"/>
              <a:gd name="connsiteY0" fmla="*/ 970944 h 1791087"/>
              <a:gd name="connsiteX1" fmla="*/ 3406562 w 6000407"/>
              <a:gd name="connsiteY1" fmla="*/ 2802 h 1791087"/>
              <a:gd name="connsiteX2" fmla="*/ 5712077 w 6000407"/>
              <a:gd name="connsiteY2" fmla="*/ 1089958 h 1791087"/>
              <a:gd name="connsiteX3" fmla="*/ 6000407 w 6000407"/>
              <a:gd name="connsiteY3" fmla="*/ 931895 h 1791087"/>
              <a:gd name="connsiteX4" fmla="*/ 5702302 w 6000407"/>
              <a:gd name="connsiteY4" fmla="*/ 1791087 h 1791087"/>
              <a:gd name="connsiteX5" fmla="*/ 4644899 w 6000407"/>
              <a:gd name="connsiteY5" fmla="*/ 1669729 h 1791087"/>
              <a:gd name="connsiteX6" fmla="*/ 5104049 w 6000407"/>
              <a:gd name="connsiteY6" fmla="*/ 1433279 h 1791087"/>
              <a:gd name="connsiteX7" fmla="*/ 3287202 w 6000407"/>
              <a:gd name="connsiteY7" fmla="*/ 567003 h 1791087"/>
              <a:gd name="connsiteX8" fmla="*/ 151410 w 6000407"/>
              <a:gd name="connsiteY8" fmla="*/ 1266473 h 1791087"/>
              <a:gd name="connsiteX9" fmla="*/ 0 w 6000407"/>
              <a:gd name="connsiteY9" fmla="*/ 970944 h 1791087"/>
              <a:gd name="connsiteX0" fmla="*/ 0 w 6000407"/>
              <a:gd name="connsiteY0" fmla="*/ 970944 h 1823274"/>
              <a:gd name="connsiteX1" fmla="*/ 3406562 w 6000407"/>
              <a:gd name="connsiteY1" fmla="*/ 2802 h 1823274"/>
              <a:gd name="connsiteX2" fmla="*/ 5712077 w 6000407"/>
              <a:gd name="connsiteY2" fmla="*/ 1089958 h 1823274"/>
              <a:gd name="connsiteX3" fmla="*/ 6000407 w 6000407"/>
              <a:gd name="connsiteY3" fmla="*/ 931895 h 1823274"/>
              <a:gd name="connsiteX4" fmla="*/ 5645686 w 6000407"/>
              <a:gd name="connsiteY4" fmla="*/ 1823274 h 1823274"/>
              <a:gd name="connsiteX5" fmla="*/ 4644899 w 6000407"/>
              <a:gd name="connsiteY5" fmla="*/ 1669729 h 1823274"/>
              <a:gd name="connsiteX6" fmla="*/ 5104049 w 6000407"/>
              <a:gd name="connsiteY6" fmla="*/ 1433279 h 1823274"/>
              <a:gd name="connsiteX7" fmla="*/ 3287202 w 6000407"/>
              <a:gd name="connsiteY7" fmla="*/ 567003 h 1823274"/>
              <a:gd name="connsiteX8" fmla="*/ 151410 w 6000407"/>
              <a:gd name="connsiteY8" fmla="*/ 1266473 h 1823274"/>
              <a:gd name="connsiteX9" fmla="*/ 0 w 6000407"/>
              <a:gd name="connsiteY9" fmla="*/ 970944 h 1823274"/>
              <a:gd name="connsiteX0" fmla="*/ 0 w 6000407"/>
              <a:gd name="connsiteY0" fmla="*/ 970476 h 1822806"/>
              <a:gd name="connsiteX1" fmla="*/ 3406562 w 6000407"/>
              <a:gd name="connsiteY1" fmla="*/ 2334 h 1822806"/>
              <a:gd name="connsiteX2" fmla="*/ 5624100 w 6000407"/>
              <a:gd name="connsiteY2" fmla="*/ 1148872 h 1822806"/>
              <a:gd name="connsiteX3" fmla="*/ 6000407 w 6000407"/>
              <a:gd name="connsiteY3" fmla="*/ 931427 h 1822806"/>
              <a:gd name="connsiteX4" fmla="*/ 5645686 w 6000407"/>
              <a:gd name="connsiteY4" fmla="*/ 1822806 h 1822806"/>
              <a:gd name="connsiteX5" fmla="*/ 4644899 w 6000407"/>
              <a:gd name="connsiteY5" fmla="*/ 1669261 h 1822806"/>
              <a:gd name="connsiteX6" fmla="*/ 5104049 w 6000407"/>
              <a:gd name="connsiteY6" fmla="*/ 1432811 h 1822806"/>
              <a:gd name="connsiteX7" fmla="*/ 3287202 w 6000407"/>
              <a:gd name="connsiteY7" fmla="*/ 566535 h 1822806"/>
              <a:gd name="connsiteX8" fmla="*/ 151410 w 6000407"/>
              <a:gd name="connsiteY8" fmla="*/ 1266005 h 1822806"/>
              <a:gd name="connsiteX9" fmla="*/ 0 w 6000407"/>
              <a:gd name="connsiteY9" fmla="*/ 970476 h 1822806"/>
              <a:gd name="connsiteX0" fmla="*/ 0 w 6000407"/>
              <a:gd name="connsiteY0" fmla="*/ 970476 h 1822806"/>
              <a:gd name="connsiteX1" fmla="*/ 3406562 w 6000407"/>
              <a:gd name="connsiteY1" fmla="*/ 2334 h 1822806"/>
              <a:gd name="connsiteX2" fmla="*/ 5624100 w 6000407"/>
              <a:gd name="connsiteY2" fmla="*/ 1148872 h 1822806"/>
              <a:gd name="connsiteX3" fmla="*/ 6000407 w 6000407"/>
              <a:gd name="connsiteY3" fmla="*/ 931427 h 1822806"/>
              <a:gd name="connsiteX4" fmla="*/ 5645686 w 6000407"/>
              <a:gd name="connsiteY4" fmla="*/ 1822806 h 1822806"/>
              <a:gd name="connsiteX5" fmla="*/ 4644899 w 6000407"/>
              <a:gd name="connsiteY5" fmla="*/ 1669261 h 1822806"/>
              <a:gd name="connsiteX6" fmla="*/ 5026202 w 6000407"/>
              <a:gd name="connsiteY6" fmla="*/ 1477068 h 1822806"/>
              <a:gd name="connsiteX7" fmla="*/ 3287202 w 6000407"/>
              <a:gd name="connsiteY7" fmla="*/ 566535 h 1822806"/>
              <a:gd name="connsiteX8" fmla="*/ 151410 w 6000407"/>
              <a:gd name="connsiteY8" fmla="*/ 1266005 h 1822806"/>
              <a:gd name="connsiteX9" fmla="*/ 0 w 6000407"/>
              <a:gd name="connsiteY9" fmla="*/ 970476 h 1822806"/>
              <a:gd name="connsiteX0" fmla="*/ 0 w 6000407"/>
              <a:gd name="connsiteY0" fmla="*/ 970808 h 1823138"/>
              <a:gd name="connsiteX1" fmla="*/ 3406562 w 6000407"/>
              <a:gd name="connsiteY1" fmla="*/ 2666 h 1823138"/>
              <a:gd name="connsiteX2" fmla="*/ 5701946 w 6000407"/>
              <a:gd name="connsiteY2" fmla="*/ 1104947 h 1823138"/>
              <a:gd name="connsiteX3" fmla="*/ 6000407 w 6000407"/>
              <a:gd name="connsiteY3" fmla="*/ 931759 h 1823138"/>
              <a:gd name="connsiteX4" fmla="*/ 5645686 w 6000407"/>
              <a:gd name="connsiteY4" fmla="*/ 1823138 h 1823138"/>
              <a:gd name="connsiteX5" fmla="*/ 4644899 w 6000407"/>
              <a:gd name="connsiteY5" fmla="*/ 1669593 h 1823138"/>
              <a:gd name="connsiteX6" fmla="*/ 5026202 w 6000407"/>
              <a:gd name="connsiteY6" fmla="*/ 1477400 h 1823138"/>
              <a:gd name="connsiteX7" fmla="*/ 3287202 w 6000407"/>
              <a:gd name="connsiteY7" fmla="*/ 566867 h 1823138"/>
              <a:gd name="connsiteX8" fmla="*/ 151410 w 6000407"/>
              <a:gd name="connsiteY8" fmla="*/ 1266337 h 1823138"/>
              <a:gd name="connsiteX9" fmla="*/ 0 w 6000407"/>
              <a:gd name="connsiteY9" fmla="*/ 970808 h 1823138"/>
              <a:gd name="connsiteX0" fmla="*/ 0 w 6000407"/>
              <a:gd name="connsiteY0" fmla="*/ 969730 h 1822060"/>
              <a:gd name="connsiteX1" fmla="*/ 3406562 w 6000407"/>
              <a:gd name="connsiteY1" fmla="*/ 1588 h 1822060"/>
              <a:gd name="connsiteX2" fmla="*/ 5701946 w 6000407"/>
              <a:gd name="connsiteY2" fmla="*/ 1103869 h 1822060"/>
              <a:gd name="connsiteX3" fmla="*/ 6000407 w 6000407"/>
              <a:gd name="connsiteY3" fmla="*/ 930681 h 1822060"/>
              <a:gd name="connsiteX4" fmla="*/ 5645686 w 6000407"/>
              <a:gd name="connsiteY4" fmla="*/ 1822060 h 1822060"/>
              <a:gd name="connsiteX5" fmla="*/ 4644899 w 6000407"/>
              <a:gd name="connsiteY5" fmla="*/ 1668515 h 1822060"/>
              <a:gd name="connsiteX6" fmla="*/ 5026202 w 6000407"/>
              <a:gd name="connsiteY6" fmla="*/ 1476322 h 1822060"/>
              <a:gd name="connsiteX7" fmla="*/ 3287202 w 6000407"/>
              <a:gd name="connsiteY7" fmla="*/ 565789 h 1822060"/>
              <a:gd name="connsiteX8" fmla="*/ 151410 w 6000407"/>
              <a:gd name="connsiteY8" fmla="*/ 1265259 h 1822060"/>
              <a:gd name="connsiteX9" fmla="*/ 0 w 6000407"/>
              <a:gd name="connsiteY9" fmla="*/ 969730 h 1822060"/>
              <a:gd name="connsiteX0" fmla="*/ 0 w 6000407"/>
              <a:gd name="connsiteY0" fmla="*/ 883339 h 1735669"/>
              <a:gd name="connsiteX1" fmla="*/ 3352858 w 6000407"/>
              <a:gd name="connsiteY1" fmla="*/ 1919 h 1735669"/>
              <a:gd name="connsiteX2" fmla="*/ 5701946 w 6000407"/>
              <a:gd name="connsiteY2" fmla="*/ 1017478 h 1735669"/>
              <a:gd name="connsiteX3" fmla="*/ 6000407 w 6000407"/>
              <a:gd name="connsiteY3" fmla="*/ 844290 h 1735669"/>
              <a:gd name="connsiteX4" fmla="*/ 5645686 w 6000407"/>
              <a:gd name="connsiteY4" fmla="*/ 1735669 h 1735669"/>
              <a:gd name="connsiteX5" fmla="*/ 4644899 w 6000407"/>
              <a:gd name="connsiteY5" fmla="*/ 1582124 h 1735669"/>
              <a:gd name="connsiteX6" fmla="*/ 5026202 w 6000407"/>
              <a:gd name="connsiteY6" fmla="*/ 1389931 h 1735669"/>
              <a:gd name="connsiteX7" fmla="*/ 3287202 w 6000407"/>
              <a:gd name="connsiteY7" fmla="*/ 479398 h 1735669"/>
              <a:gd name="connsiteX8" fmla="*/ 151410 w 6000407"/>
              <a:gd name="connsiteY8" fmla="*/ 1178868 h 1735669"/>
              <a:gd name="connsiteX9" fmla="*/ 0 w 6000407"/>
              <a:gd name="connsiteY9" fmla="*/ 883339 h 1735669"/>
              <a:gd name="connsiteX0" fmla="*/ 0 w 6000407"/>
              <a:gd name="connsiteY0" fmla="*/ 883339 h 1735669"/>
              <a:gd name="connsiteX1" fmla="*/ 3352858 w 6000407"/>
              <a:gd name="connsiteY1" fmla="*/ 1919 h 1735669"/>
              <a:gd name="connsiteX2" fmla="*/ 5701946 w 6000407"/>
              <a:gd name="connsiteY2" fmla="*/ 1017478 h 1735669"/>
              <a:gd name="connsiteX3" fmla="*/ 6000407 w 6000407"/>
              <a:gd name="connsiteY3" fmla="*/ 844290 h 1735669"/>
              <a:gd name="connsiteX4" fmla="*/ 5645686 w 6000407"/>
              <a:gd name="connsiteY4" fmla="*/ 1735669 h 1735669"/>
              <a:gd name="connsiteX5" fmla="*/ 4664048 w 6000407"/>
              <a:gd name="connsiteY5" fmla="*/ 1599333 h 1735669"/>
              <a:gd name="connsiteX6" fmla="*/ 5026202 w 6000407"/>
              <a:gd name="connsiteY6" fmla="*/ 1389931 h 1735669"/>
              <a:gd name="connsiteX7" fmla="*/ 3287202 w 6000407"/>
              <a:gd name="connsiteY7" fmla="*/ 479398 h 1735669"/>
              <a:gd name="connsiteX8" fmla="*/ 151410 w 6000407"/>
              <a:gd name="connsiteY8" fmla="*/ 1178868 h 1735669"/>
              <a:gd name="connsiteX9" fmla="*/ 0 w 6000407"/>
              <a:gd name="connsiteY9" fmla="*/ 883339 h 1735669"/>
              <a:gd name="connsiteX0" fmla="*/ 0 w 6000407"/>
              <a:gd name="connsiteY0" fmla="*/ 883339 h 1735669"/>
              <a:gd name="connsiteX1" fmla="*/ 3352858 w 6000407"/>
              <a:gd name="connsiteY1" fmla="*/ 1919 h 1735669"/>
              <a:gd name="connsiteX2" fmla="*/ 5701946 w 6000407"/>
              <a:gd name="connsiteY2" fmla="*/ 1017478 h 1735669"/>
              <a:gd name="connsiteX3" fmla="*/ 6000407 w 6000407"/>
              <a:gd name="connsiteY3" fmla="*/ 844290 h 1735669"/>
              <a:gd name="connsiteX4" fmla="*/ 5645686 w 6000407"/>
              <a:gd name="connsiteY4" fmla="*/ 1735669 h 1735669"/>
              <a:gd name="connsiteX5" fmla="*/ 4664048 w 6000407"/>
              <a:gd name="connsiteY5" fmla="*/ 1599333 h 1735669"/>
              <a:gd name="connsiteX6" fmla="*/ 5026202 w 6000407"/>
              <a:gd name="connsiteY6" fmla="*/ 1389931 h 1735669"/>
              <a:gd name="connsiteX7" fmla="*/ 3276244 w 6000407"/>
              <a:gd name="connsiteY7" fmla="*/ 410709 h 1735669"/>
              <a:gd name="connsiteX8" fmla="*/ 151410 w 6000407"/>
              <a:gd name="connsiteY8" fmla="*/ 1178868 h 1735669"/>
              <a:gd name="connsiteX9" fmla="*/ 0 w 6000407"/>
              <a:gd name="connsiteY9" fmla="*/ 883339 h 1735669"/>
              <a:gd name="connsiteX0" fmla="*/ 0 w 6000407"/>
              <a:gd name="connsiteY0" fmla="*/ 918575 h 1770905"/>
              <a:gd name="connsiteX1" fmla="*/ 3332740 w 6000407"/>
              <a:gd name="connsiteY1" fmla="*/ 1768 h 1770905"/>
              <a:gd name="connsiteX2" fmla="*/ 5701946 w 6000407"/>
              <a:gd name="connsiteY2" fmla="*/ 1052714 h 1770905"/>
              <a:gd name="connsiteX3" fmla="*/ 6000407 w 6000407"/>
              <a:gd name="connsiteY3" fmla="*/ 879526 h 1770905"/>
              <a:gd name="connsiteX4" fmla="*/ 5645686 w 6000407"/>
              <a:gd name="connsiteY4" fmla="*/ 1770905 h 1770905"/>
              <a:gd name="connsiteX5" fmla="*/ 4664048 w 6000407"/>
              <a:gd name="connsiteY5" fmla="*/ 1634569 h 1770905"/>
              <a:gd name="connsiteX6" fmla="*/ 5026202 w 6000407"/>
              <a:gd name="connsiteY6" fmla="*/ 1425167 h 1770905"/>
              <a:gd name="connsiteX7" fmla="*/ 3276244 w 6000407"/>
              <a:gd name="connsiteY7" fmla="*/ 445945 h 1770905"/>
              <a:gd name="connsiteX8" fmla="*/ 151410 w 6000407"/>
              <a:gd name="connsiteY8" fmla="*/ 1214104 h 1770905"/>
              <a:gd name="connsiteX9" fmla="*/ 0 w 6000407"/>
              <a:gd name="connsiteY9" fmla="*/ 918575 h 1770905"/>
              <a:gd name="connsiteX0" fmla="*/ 0 w 5979318"/>
              <a:gd name="connsiteY0" fmla="*/ 972141 h 1770905"/>
              <a:gd name="connsiteX1" fmla="*/ 3311651 w 5979318"/>
              <a:gd name="connsiteY1" fmla="*/ 1768 h 1770905"/>
              <a:gd name="connsiteX2" fmla="*/ 5680857 w 5979318"/>
              <a:gd name="connsiteY2" fmla="*/ 1052714 h 1770905"/>
              <a:gd name="connsiteX3" fmla="*/ 5979318 w 5979318"/>
              <a:gd name="connsiteY3" fmla="*/ 879526 h 1770905"/>
              <a:gd name="connsiteX4" fmla="*/ 5624597 w 5979318"/>
              <a:gd name="connsiteY4" fmla="*/ 1770905 h 1770905"/>
              <a:gd name="connsiteX5" fmla="*/ 4642959 w 5979318"/>
              <a:gd name="connsiteY5" fmla="*/ 1634569 h 1770905"/>
              <a:gd name="connsiteX6" fmla="*/ 5005113 w 5979318"/>
              <a:gd name="connsiteY6" fmla="*/ 1425167 h 1770905"/>
              <a:gd name="connsiteX7" fmla="*/ 3255155 w 5979318"/>
              <a:gd name="connsiteY7" fmla="*/ 445945 h 1770905"/>
              <a:gd name="connsiteX8" fmla="*/ 130321 w 5979318"/>
              <a:gd name="connsiteY8" fmla="*/ 1214104 h 1770905"/>
              <a:gd name="connsiteX9" fmla="*/ 0 w 5979318"/>
              <a:gd name="connsiteY9" fmla="*/ 972141 h 1770905"/>
              <a:gd name="connsiteX0" fmla="*/ 0 w 5979318"/>
              <a:gd name="connsiteY0" fmla="*/ 972141 h 1770905"/>
              <a:gd name="connsiteX1" fmla="*/ 3311651 w 5979318"/>
              <a:gd name="connsiteY1" fmla="*/ 1768 h 1770905"/>
              <a:gd name="connsiteX2" fmla="*/ 5680857 w 5979318"/>
              <a:gd name="connsiteY2" fmla="*/ 1052714 h 1770905"/>
              <a:gd name="connsiteX3" fmla="*/ 5979318 w 5979318"/>
              <a:gd name="connsiteY3" fmla="*/ 879526 h 1770905"/>
              <a:gd name="connsiteX4" fmla="*/ 5624597 w 5979318"/>
              <a:gd name="connsiteY4" fmla="*/ 1770905 h 1770905"/>
              <a:gd name="connsiteX5" fmla="*/ 4642959 w 5979318"/>
              <a:gd name="connsiteY5" fmla="*/ 1634569 h 1770905"/>
              <a:gd name="connsiteX6" fmla="*/ 5005113 w 5979318"/>
              <a:gd name="connsiteY6" fmla="*/ 1425167 h 1770905"/>
              <a:gd name="connsiteX7" fmla="*/ 3255155 w 5979318"/>
              <a:gd name="connsiteY7" fmla="*/ 445945 h 1770905"/>
              <a:gd name="connsiteX8" fmla="*/ 130321 w 5979318"/>
              <a:gd name="connsiteY8" fmla="*/ 1214104 h 1770905"/>
              <a:gd name="connsiteX9" fmla="*/ 0 w 5979318"/>
              <a:gd name="connsiteY9" fmla="*/ 972141 h 1770905"/>
              <a:gd name="connsiteX0" fmla="*/ 0 w 5979318"/>
              <a:gd name="connsiteY0" fmla="*/ 985953 h 1784717"/>
              <a:gd name="connsiteX1" fmla="*/ 3434869 w 5979318"/>
              <a:gd name="connsiteY1" fmla="*/ 1715 h 1784717"/>
              <a:gd name="connsiteX2" fmla="*/ 5680857 w 5979318"/>
              <a:gd name="connsiteY2" fmla="*/ 1066526 h 1784717"/>
              <a:gd name="connsiteX3" fmla="*/ 5979318 w 5979318"/>
              <a:gd name="connsiteY3" fmla="*/ 893338 h 1784717"/>
              <a:gd name="connsiteX4" fmla="*/ 5624597 w 5979318"/>
              <a:gd name="connsiteY4" fmla="*/ 1784717 h 1784717"/>
              <a:gd name="connsiteX5" fmla="*/ 4642959 w 5979318"/>
              <a:gd name="connsiteY5" fmla="*/ 1648381 h 1784717"/>
              <a:gd name="connsiteX6" fmla="*/ 5005113 w 5979318"/>
              <a:gd name="connsiteY6" fmla="*/ 1438979 h 1784717"/>
              <a:gd name="connsiteX7" fmla="*/ 3255155 w 5979318"/>
              <a:gd name="connsiteY7" fmla="*/ 459757 h 1784717"/>
              <a:gd name="connsiteX8" fmla="*/ 130321 w 5979318"/>
              <a:gd name="connsiteY8" fmla="*/ 1227916 h 1784717"/>
              <a:gd name="connsiteX9" fmla="*/ 0 w 5979318"/>
              <a:gd name="connsiteY9" fmla="*/ 985953 h 1784717"/>
              <a:gd name="connsiteX0" fmla="*/ 0 w 5979318"/>
              <a:gd name="connsiteY0" fmla="*/ 985953 h 1784717"/>
              <a:gd name="connsiteX1" fmla="*/ 3434869 w 5979318"/>
              <a:gd name="connsiteY1" fmla="*/ 1715 h 1784717"/>
              <a:gd name="connsiteX2" fmla="*/ 5680857 w 5979318"/>
              <a:gd name="connsiteY2" fmla="*/ 1066526 h 1784717"/>
              <a:gd name="connsiteX3" fmla="*/ 5979318 w 5979318"/>
              <a:gd name="connsiteY3" fmla="*/ 893338 h 1784717"/>
              <a:gd name="connsiteX4" fmla="*/ 5624597 w 5979318"/>
              <a:gd name="connsiteY4" fmla="*/ 1784717 h 1784717"/>
              <a:gd name="connsiteX5" fmla="*/ 4642959 w 5979318"/>
              <a:gd name="connsiteY5" fmla="*/ 1648381 h 1784717"/>
              <a:gd name="connsiteX6" fmla="*/ 4948497 w 5979318"/>
              <a:gd name="connsiteY6" fmla="*/ 1471167 h 1784717"/>
              <a:gd name="connsiteX7" fmla="*/ 3255155 w 5979318"/>
              <a:gd name="connsiteY7" fmla="*/ 459757 h 1784717"/>
              <a:gd name="connsiteX8" fmla="*/ 130321 w 5979318"/>
              <a:gd name="connsiteY8" fmla="*/ 1227916 h 1784717"/>
              <a:gd name="connsiteX9" fmla="*/ 0 w 5979318"/>
              <a:gd name="connsiteY9" fmla="*/ 985953 h 1784717"/>
              <a:gd name="connsiteX0" fmla="*/ 0 w 5979318"/>
              <a:gd name="connsiteY0" fmla="*/ 986031 h 1784795"/>
              <a:gd name="connsiteX1" fmla="*/ 3434869 w 5979318"/>
              <a:gd name="connsiteY1" fmla="*/ 1793 h 1784795"/>
              <a:gd name="connsiteX2" fmla="*/ 5716241 w 5979318"/>
              <a:gd name="connsiteY2" fmla="*/ 1046488 h 1784795"/>
              <a:gd name="connsiteX3" fmla="*/ 5979318 w 5979318"/>
              <a:gd name="connsiteY3" fmla="*/ 893416 h 1784795"/>
              <a:gd name="connsiteX4" fmla="*/ 5624597 w 5979318"/>
              <a:gd name="connsiteY4" fmla="*/ 1784795 h 1784795"/>
              <a:gd name="connsiteX5" fmla="*/ 4642959 w 5979318"/>
              <a:gd name="connsiteY5" fmla="*/ 1648459 h 1784795"/>
              <a:gd name="connsiteX6" fmla="*/ 4948497 w 5979318"/>
              <a:gd name="connsiteY6" fmla="*/ 1471245 h 1784795"/>
              <a:gd name="connsiteX7" fmla="*/ 3255155 w 5979318"/>
              <a:gd name="connsiteY7" fmla="*/ 459835 h 1784795"/>
              <a:gd name="connsiteX8" fmla="*/ 130321 w 5979318"/>
              <a:gd name="connsiteY8" fmla="*/ 1227994 h 1784795"/>
              <a:gd name="connsiteX9" fmla="*/ 0 w 5979318"/>
              <a:gd name="connsiteY9" fmla="*/ 986031 h 1784795"/>
              <a:gd name="connsiteX0" fmla="*/ 0 w 5979318"/>
              <a:gd name="connsiteY0" fmla="*/ 986621 h 1785385"/>
              <a:gd name="connsiteX1" fmla="*/ 3434869 w 5979318"/>
              <a:gd name="connsiteY1" fmla="*/ 2383 h 1785385"/>
              <a:gd name="connsiteX2" fmla="*/ 5716241 w 5979318"/>
              <a:gd name="connsiteY2" fmla="*/ 1047078 h 1785385"/>
              <a:gd name="connsiteX3" fmla="*/ 5979318 w 5979318"/>
              <a:gd name="connsiteY3" fmla="*/ 894006 h 1785385"/>
              <a:gd name="connsiteX4" fmla="*/ 5624597 w 5979318"/>
              <a:gd name="connsiteY4" fmla="*/ 1785385 h 1785385"/>
              <a:gd name="connsiteX5" fmla="*/ 4642959 w 5979318"/>
              <a:gd name="connsiteY5" fmla="*/ 1649049 h 1785385"/>
              <a:gd name="connsiteX6" fmla="*/ 4948497 w 5979318"/>
              <a:gd name="connsiteY6" fmla="*/ 1471835 h 1785385"/>
              <a:gd name="connsiteX7" fmla="*/ 3255155 w 5979318"/>
              <a:gd name="connsiteY7" fmla="*/ 460425 h 1785385"/>
              <a:gd name="connsiteX8" fmla="*/ 130321 w 5979318"/>
              <a:gd name="connsiteY8" fmla="*/ 1228584 h 1785385"/>
              <a:gd name="connsiteX9" fmla="*/ 0 w 5979318"/>
              <a:gd name="connsiteY9" fmla="*/ 986621 h 1785385"/>
              <a:gd name="connsiteX0" fmla="*/ 0 w 5979318"/>
              <a:gd name="connsiteY0" fmla="*/ 996591 h 1795355"/>
              <a:gd name="connsiteX1" fmla="*/ 3007768 w 5979318"/>
              <a:gd name="connsiteY1" fmla="*/ 2315 h 1795355"/>
              <a:gd name="connsiteX2" fmla="*/ 5716241 w 5979318"/>
              <a:gd name="connsiteY2" fmla="*/ 1057048 h 1795355"/>
              <a:gd name="connsiteX3" fmla="*/ 5979318 w 5979318"/>
              <a:gd name="connsiteY3" fmla="*/ 903976 h 1795355"/>
              <a:gd name="connsiteX4" fmla="*/ 5624597 w 5979318"/>
              <a:gd name="connsiteY4" fmla="*/ 1795355 h 1795355"/>
              <a:gd name="connsiteX5" fmla="*/ 4642959 w 5979318"/>
              <a:gd name="connsiteY5" fmla="*/ 1659019 h 1795355"/>
              <a:gd name="connsiteX6" fmla="*/ 4948497 w 5979318"/>
              <a:gd name="connsiteY6" fmla="*/ 1481805 h 1795355"/>
              <a:gd name="connsiteX7" fmla="*/ 3255155 w 5979318"/>
              <a:gd name="connsiteY7" fmla="*/ 470395 h 1795355"/>
              <a:gd name="connsiteX8" fmla="*/ 130321 w 5979318"/>
              <a:gd name="connsiteY8" fmla="*/ 1238554 h 1795355"/>
              <a:gd name="connsiteX9" fmla="*/ 0 w 5979318"/>
              <a:gd name="connsiteY9" fmla="*/ 996591 h 1795355"/>
              <a:gd name="connsiteX0" fmla="*/ 0 w 5979318"/>
              <a:gd name="connsiteY0" fmla="*/ 996591 h 1795355"/>
              <a:gd name="connsiteX1" fmla="*/ 3007768 w 5979318"/>
              <a:gd name="connsiteY1" fmla="*/ 2315 h 1795355"/>
              <a:gd name="connsiteX2" fmla="*/ 5716241 w 5979318"/>
              <a:gd name="connsiteY2" fmla="*/ 1057048 h 1795355"/>
              <a:gd name="connsiteX3" fmla="*/ 5979318 w 5979318"/>
              <a:gd name="connsiteY3" fmla="*/ 903976 h 1795355"/>
              <a:gd name="connsiteX4" fmla="*/ 5624597 w 5979318"/>
              <a:gd name="connsiteY4" fmla="*/ 1795355 h 1795355"/>
              <a:gd name="connsiteX5" fmla="*/ 4642959 w 5979318"/>
              <a:gd name="connsiteY5" fmla="*/ 1659019 h 1795355"/>
              <a:gd name="connsiteX6" fmla="*/ 4948497 w 5979318"/>
              <a:gd name="connsiteY6" fmla="*/ 1481805 h 1795355"/>
              <a:gd name="connsiteX7" fmla="*/ 3255155 w 5979318"/>
              <a:gd name="connsiteY7" fmla="*/ 470395 h 1795355"/>
              <a:gd name="connsiteX8" fmla="*/ 130321 w 5979318"/>
              <a:gd name="connsiteY8" fmla="*/ 1238554 h 1795355"/>
              <a:gd name="connsiteX9" fmla="*/ 0 w 5979318"/>
              <a:gd name="connsiteY9" fmla="*/ 996591 h 1795355"/>
              <a:gd name="connsiteX0" fmla="*/ 0 w 5979318"/>
              <a:gd name="connsiteY0" fmla="*/ 1021162 h 1819926"/>
              <a:gd name="connsiteX1" fmla="*/ 3007768 w 5979318"/>
              <a:gd name="connsiteY1" fmla="*/ 26886 h 1819926"/>
              <a:gd name="connsiteX2" fmla="*/ 5716241 w 5979318"/>
              <a:gd name="connsiteY2" fmla="*/ 1081619 h 1819926"/>
              <a:gd name="connsiteX3" fmla="*/ 5979318 w 5979318"/>
              <a:gd name="connsiteY3" fmla="*/ 928547 h 1819926"/>
              <a:gd name="connsiteX4" fmla="*/ 5624597 w 5979318"/>
              <a:gd name="connsiteY4" fmla="*/ 1819926 h 1819926"/>
              <a:gd name="connsiteX5" fmla="*/ 4642959 w 5979318"/>
              <a:gd name="connsiteY5" fmla="*/ 1683590 h 1819926"/>
              <a:gd name="connsiteX6" fmla="*/ 4948497 w 5979318"/>
              <a:gd name="connsiteY6" fmla="*/ 1506376 h 1819926"/>
              <a:gd name="connsiteX7" fmla="*/ 3255155 w 5979318"/>
              <a:gd name="connsiteY7" fmla="*/ 494966 h 1819926"/>
              <a:gd name="connsiteX8" fmla="*/ 130321 w 5979318"/>
              <a:gd name="connsiteY8" fmla="*/ 1263125 h 1819926"/>
              <a:gd name="connsiteX9" fmla="*/ 0 w 5979318"/>
              <a:gd name="connsiteY9" fmla="*/ 1021162 h 1819926"/>
              <a:gd name="connsiteX0" fmla="*/ 0 w 5979318"/>
              <a:gd name="connsiteY0" fmla="*/ 1021162 h 1819926"/>
              <a:gd name="connsiteX1" fmla="*/ 3007768 w 5979318"/>
              <a:gd name="connsiteY1" fmla="*/ 26886 h 1819926"/>
              <a:gd name="connsiteX2" fmla="*/ 5716241 w 5979318"/>
              <a:gd name="connsiteY2" fmla="*/ 1081619 h 1819926"/>
              <a:gd name="connsiteX3" fmla="*/ 5979318 w 5979318"/>
              <a:gd name="connsiteY3" fmla="*/ 928547 h 1819926"/>
              <a:gd name="connsiteX4" fmla="*/ 5624597 w 5979318"/>
              <a:gd name="connsiteY4" fmla="*/ 1819926 h 1819926"/>
              <a:gd name="connsiteX5" fmla="*/ 4642959 w 5979318"/>
              <a:gd name="connsiteY5" fmla="*/ 1683590 h 1819926"/>
              <a:gd name="connsiteX6" fmla="*/ 4948497 w 5979318"/>
              <a:gd name="connsiteY6" fmla="*/ 1506376 h 1819926"/>
              <a:gd name="connsiteX7" fmla="*/ 3063391 w 5979318"/>
              <a:gd name="connsiteY7" fmla="*/ 454149 h 1819926"/>
              <a:gd name="connsiteX8" fmla="*/ 130321 w 5979318"/>
              <a:gd name="connsiteY8" fmla="*/ 1263125 h 1819926"/>
              <a:gd name="connsiteX9" fmla="*/ 0 w 5979318"/>
              <a:gd name="connsiteY9" fmla="*/ 1021162 h 1819926"/>
              <a:gd name="connsiteX0" fmla="*/ 0 w 5979318"/>
              <a:gd name="connsiteY0" fmla="*/ 1021162 h 1819926"/>
              <a:gd name="connsiteX1" fmla="*/ 3007768 w 5979318"/>
              <a:gd name="connsiteY1" fmla="*/ 26886 h 1819926"/>
              <a:gd name="connsiteX2" fmla="*/ 5716241 w 5979318"/>
              <a:gd name="connsiteY2" fmla="*/ 1081619 h 1819926"/>
              <a:gd name="connsiteX3" fmla="*/ 5979318 w 5979318"/>
              <a:gd name="connsiteY3" fmla="*/ 928547 h 1819926"/>
              <a:gd name="connsiteX4" fmla="*/ 5624597 w 5979318"/>
              <a:gd name="connsiteY4" fmla="*/ 1819926 h 1819926"/>
              <a:gd name="connsiteX5" fmla="*/ 4642959 w 5979318"/>
              <a:gd name="connsiteY5" fmla="*/ 1683590 h 1819926"/>
              <a:gd name="connsiteX6" fmla="*/ 4948497 w 5979318"/>
              <a:gd name="connsiteY6" fmla="*/ 1506376 h 1819926"/>
              <a:gd name="connsiteX7" fmla="*/ 3063391 w 5979318"/>
              <a:gd name="connsiteY7" fmla="*/ 454149 h 1819926"/>
              <a:gd name="connsiteX8" fmla="*/ 130321 w 5979318"/>
              <a:gd name="connsiteY8" fmla="*/ 1263125 h 1819926"/>
              <a:gd name="connsiteX9" fmla="*/ 0 w 5979318"/>
              <a:gd name="connsiteY9" fmla="*/ 1021162 h 181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79318" h="1819926">
                <a:moveTo>
                  <a:pt x="0" y="1021162"/>
                </a:moveTo>
                <a:cubicBezTo>
                  <a:pt x="780302" y="600718"/>
                  <a:pt x="1582803" y="186382"/>
                  <a:pt x="3007768" y="26886"/>
                </a:cubicBezTo>
                <a:cubicBezTo>
                  <a:pt x="4186979" y="-112690"/>
                  <a:pt x="5286235" y="298907"/>
                  <a:pt x="5716241" y="1081619"/>
                </a:cubicBezTo>
                <a:lnTo>
                  <a:pt x="5979318" y="928547"/>
                </a:lnTo>
                <a:cubicBezTo>
                  <a:pt x="5889850" y="1150002"/>
                  <a:pt x="5702963" y="1595416"/>
                  <a:pt x="5624597" y="1819926"/>
                </a:cubicBezTo>
                <a:lnTo>
                  <a:pt x="4642959" y="1683590"/>
                </a:lnTo>
                <a:lnTo>
                  <a:pt x="4948497" y="1506376"/>
                </a:lnTo>
                <a:cubicBezTo>
                  <a:pt x="4683551" y="883464"/>
                  <a:pt x="4224336" y="445919"/>
                  <a:pt x="3063391" y="454149"/>
                </a:cubicBezTo>
                <a:cubicBezTo>
                  <a:pt x="1641494" y="529951"/>
                  <a:pt x="1032998" y="817595"/>
                  <a:pt x="130321" y="1263125"/>
                </a:cubicBezTo>
                <a:lnTo>
                  <a:pt x="0" y="1021162"/>
                </a:lnTo>
                <a:close/>
              </a:path>
            </a:pathLst>
          </a:cu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chemeClr val="accent4"/>
              </a:gs>
            </a:gsLst>
            <a:lin ang="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65" name="Picture 64" descr="Fortinet_Logo_WHITE.png"/>
          <p:cNvPicPr>
            <a:picLocks noChangeAspect="1"/>
          </p:cNvPicPr>
          <p:nvPr/>
        </p:nvPicPr>
        <p:blipFill rotWithShape="1">
          <a:blip r:embed="rId3"/>
          <a:srcRect l="12624" t="1" r="68954" b="-20626"/>
          <a:stretch/>
        </p:blipFill>
        <p:spPr>
          <a:xfrm>
            <a:off x="4705712" y="1661821"/>
            <a:ext cx="692409" cy="525668"/>
          </a:xfrm>
          <a:prstGeom prst="rect">
            <a:avLst/>
          </a:prstGeom>
          <a:effectLst>
            <a:innerShdw blurRad="25400" dist="25400" dir="13500000">
              <a:prstClr val="black">
                <a:alpha val="50000"/>
              </a:prstClr>
            </a:innerShdw>
          </a:effectLst>
        </p:spPr>
      </p:pic>
      <p:sp>
        <p:nvSpPr>
          <p:cNvPr id="52" name="TextBox 51"/>
          <p:cNvSpPr txBox="1"/>
          <p:nvPr/>
        </p:nvSpPr>
        <p:spPr>
          <a:xfrm>
            <a:off x="6426053" y="5799037"/>
            <a:ext cx="78739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Today</a:t>
            </a:r>
          </a:p>
        </p:txBody>
      </p:sp>
      <p:sp>
        <p:nvSpPr>
          <p:cNvPr id="79" name="Right Arrow 78"/>
          <p:cNvSpPr/>
          <p:nvPr/>
        </p:nvSpPr>
        <p:spPr bwMode="auto">
          <a:xfrm rot="16200000" flipV="1">
            <a:off x="-1227784" y="2773873"/>
            <a:ext cx="4311574" cy="1593889"/>
          </a:xfrm>
          <a:prstGeom prst="rightArrow">
            <a:avLst>
              <a:gd name="adj1" fmla="val 50000"/>
              <a:gd name="adj2" fmla="val 129691"/>
            </a:avLst>
          </a:prstGeom>
          <a:gradFill rotWithShape="0">
            <a:gsLst>
              <a:gs pos="14000">
                <a:schemeClr val="accent3">
                  <a:alpha val="84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16200000">
            <a:off x="-480654" y="3312632"/>
            <a:ext cx="28350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2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ＭＳ Ｐゴシック" pitchFamily="60" charset="-128"/>
                <a:cs typeface="Arial" pitchFamily="34" charset="0"/>
              </a:rPr>
              <a:t>Performance  /  Damage</a:t>
            </a:r>
            <a:endParaRPr lang="en-US" sz="1600" b="1" dirty="0">
              <a:solidFill>
                <a:srgbClr val="FFFF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 pitchFamily="34" charset="0"/>
              <a:ea typeface="ＭＳ Ｐゴシック" pitchFamily="60" charset="-128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83834" y="5799037"/>
            <a:ext cx="91403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accent3"/>
                </a:solidFill>
                <a:latin typeface="Arial" pitchFamily="34" charset="0"/>
                <a:ea typeface="ＭＳ Ｐゴシック" pitchFamily="60" charset="-128"/>
                <a:cs typeface="Arial" pitchFamily="34" charset="0"/>
              </a:rPr>
              <a:t>Method</a:t>
            </a:r>
            <a:endParaRPr lang="en-US" sz="1600" b="1" dirty="0">
              <a:solidFill>
                <a:schemeClr val="accent3"/>
              </a:solidFill>
              <a:latin typeface="Arial" pitchFamily="34" charset="0"/>
              <a:ea typeface="ＭＳ Ｐゴシック" pitchFamily="60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3504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1062025"/>
            <a:ext cx="9144000" cy="515684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52740"/>
            <a:ext cx="8229600" cy="610472"/>
          </a:xfrm>
        </p:spPr>
        <p:txBody>
          <a:bodyPr/>
          <a:lstStyle/>
          <a:p>
            <a:r>
              <a:rPr lang="en-US" dirty="0" smtClean="0"/>
              <a:t>Fortinet Advantage: Consolidation</a:t>
            </a:r>
            <a:endParaRPr lang="en-US" dirty="0"/>
          </a:p>
        </p:txBody>
      </p:sp>
      <p:pic>
        <p:nvPicPr>
          <p:cNvPr id="5" name="Picture 4" descr="UTM_Mode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6" y="961867"/>
            <a:ext cx="5173558" cy="5173558"/>
          </a:xfrm>
          <a:prstGeom prst="rect">
            <a:avLst/>
          </a:prstGeom>
        </p:spPr>
      </p:pic>
      <p:pic>
        <p:nvPicPr>
          <p:cNvPr id="6" name="Picture 5" descr="Complex_Model-v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06" y="961867"/>
            <a:ext cx="5173558" cy="517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46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 bwMode="auto">
          <a:xfrm flipV="1">
            <a:off x="2286000" y="4038600"/>
            <a:ext cx="1371600" cy="105024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4318651" y="2123422"/>
            <a:ext cx="1548749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Cloud/Carrier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1371600" y="4648200"/>
            <a:ext cx="2334719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Branch </a:t>
            </a:r>
            <a:r>
              <a:rPr lang="en-US" sz="1200" b="1" dirty="0" smtClean="0">
                <a:solidFill>
                  <a:schemeClr val="bg1"/>
                </a:solidFill>
              </a:rPr>
              <a:t>Office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1447800" y="2319590"/>
            <a:ext cx="1981200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  <a:latin typeface="Helvetica 55 Roman"/>
                <a:ea typeface="+mn-ea"/>
                <a:cs typeface="Helvetica 55 Roman"/>
              </a:rPr>
              <a:t>Enterprise Campus</a:t>
            </a:r>
            <a:endParaRPr lang="en-US" sz="1200" b="1" dirty="0">
              <a:solidFill>
                <a:schemeClr val="bg1"/>
              </a:solidFill>
              <a:latin typeface="Helvetica 55 Roman"/>
              <a:ea typeface="+mn-ea"/>
              <a:cs typeface="Helvetica 55 Roman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477000" y="4572000"/>
            <a:ext cx="2362199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</a:rPr>
              <a:t>Distributed Enterprise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7162800" y="2057400"/>
            <a:ext cx="1652387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Helvetica 55 Roman"/>
                <a:cs typeface="Helvetica 55 Roman"/>
              </a:rPr>
              <a:t>Data Center</a:t>
            </a:r>
          </a:p>
        </p:txBody>
      </p:sp>
      <p:pic>
        <p:nvPicPr>
          <p:cNvPr id="9" name="Picture 8" descr="Retail_Branch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058" y="4137773"/>
            <a:ext cx="1152588" cy="875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Sm_Branch_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84367"/>
            <a:ext cx="1064934" cy="95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3" descr="1U_Rt-s_x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050" y="4977818"/>
            <a:ext cx="1246156" cy="73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>
            <a:stCxn id="21" idx="6"/>
            <a:endCxn id="20" idx="2"/>
          </p:cNvCxnSpPr>
          <p:nvPr/>
        </p:nvCxnSpPr>
        <p:spPr bwMode="auto">
          <a:xfrm flipV="1">
            <a:off x="5116356" y="3679107"/>
            <a:ext cx="1474317" cy="10890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>
            <a:stCxn id="18" idx="3"/>
            <a:endCxn id="21" idx="1"/>
          </p:cNvCxnSpPr>
          <p:nvPr/>
        </p:nvCxnSpPr>
        <p:spPr bwMode="auto">
          <a:xfrm>
            <a:off x="2757838" y="3252803"/>
            <a:ext cx="1056173" cy="22085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>
            <a:stCxn id="21" idx="5"/>
            <a:endCxn id="22" idx="1"/>
          </p:cNvCxnSpPr>
          <p:nvPr/>
        </p:nvCxnSpPr>
        <p:spPr bwMode="auto">
          <a:xfrm>
            <a:off x="4895889" y="4114304"/>
            <a:ext cx="734249" cy="71516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>
            <a:stCxn id="21" idx="7"/>
            <a:endCxn id="4" idx="2"/>
          </p:cNvCxnSpPr>
          <p:nvPr/>
        </p:nvCxnSpPr>
        <p:spPr bwMode="auto">
          <a:xfrm flipV="1">
            <a:off x="4890801" y="2429889"/>
            <a:ext cx="202225" cy="103533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pic>
        <p:nvPicPr>
          <p:cNvPr id="17" name="Picture 16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96" y="2174452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2" descr="FG-3950_R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438" y="2799249"/>
            <a:ext cx="1234400" cy="90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Data_Centre-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604" y="1752791"/>
            <a:ext cx="2380969" cy="1371655"/>
          </a:xfrm>
          <a:prstGeom prst="rect">
            <a:avLst/>
          </a:prstGeom>
        </p:spPr>
      </p:pic>
      <p:pic>
        <p:nvPicPr>
          <p:cNvPr id="20" name="Picture 14" descr="FG-5140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123" y="2168510"/>
            <a:ext cx="1297100" cy="151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val 20"/>
          <p:cNvSpPr/>
          <p:nvPr/>
        </p:nvSpPr>
        <p:spPr bwMode="auto">
          <a:xfrm rot="21573060">
            <a:off x="3593521" y="3334999"/>
            <a:ext cx="1522858" cy="917967"/>
          </a:xfrm>
          <a:prstGeom prst="ellipse">
            <a:avLst/>
          </a:prstGeom>
          <a:noFill/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2" name="Picture 21" descr="1U_Lt-s_x20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138" y="4444603"/>
            <a:ext cx="871291" cy="76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InternetNetwork.png"/>
          <p:cNvPicPr>
            <a:picLocks noChangeAspect="1"/>
          </p:cNvPicPr>
          <p:nvPr/>
        </p:nvPicPr>
        <p:blipFill>
          <a:blip r:embed="rId10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760" y="3006046"/>
            <a:ext cx="1317900" cy="1119694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 bwMode="auto">
          <a:xfrm>
            <a:off x="3785418" y="3326579"/>
            <a:ext cx="1155291" cy="306467"/>
          </a:xfrm>
          <a:prstGeom prst="roundRect">
            <a:avLst/>
          </a:prstGeom>
          <a:solidFill>
            <a:schemeClr val="accent5">
              <a:lumMod val="7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Helvetica 55 Roman"/>
                <a:cs typeface="Helvetica 55 Roman"/>
              </a:rPr>
              <a:t>INTERNET</a:t>
            </a:r>
          </a:p>
        </p:txBody>
      </p:sp>
      <p:pic>
        <p:nvPicPr>
          <p:cNvPr id="25" name="Picture 24" descr="Cloud-White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41690" y="1459305"/>
            <a:ext cx="1375871" cy="923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14300" dir="5400000" sx="89999" sy="-19000" rotWithShape="0">
              <a:srgbClr val="808080">
                <a:alpha val="20000"/>
              </a:srgbClr>
            </a:outerShdw>
          </a:effectLst>
        </p:spPr>
      </p:pic>
      <p:pic>
        <p:nvPicPr>
          <p:cNvPr id="26" name="Picture 25" descr="Fortinet_MultiThreat-Security_Lt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69656" y="1571221"/>
            <a:ext cx="671992" cy="71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pic>
        <p:nvPicPr>
          <p:cNvPr id="27" name="Picture 20" descr="WLAN-Lt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078500" y="4707783"/>
            <a:ext cx="1477963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Straight Connector 27"/>
          <p:cNvCxnSpPr/>
          <p:nvPr/>
        </p:nvCxnSpPr>
        <p:spPr bwMode="auto">
          <a:xfrm>
            <a:off x="3979342" y="4202310"/>
            <a:ext cx="734249" cy="71516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tx1">
                <a:lumMod val="60000"/>
                <a:lumOff val="40000"/>
              </a:schemeClr>
            </a:solidFill>
            <a:prstDash val="dot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Rounded Rectangle 28"/>
          <p:cNvSpPr/>
          <p:nvPr/>
        </p:nvSpPr>
        <p:spPr bwMode="auto">
          <a:xfrm>
            <a:off x="4191000" y="5789533"/>
            <a:ext cx="2274194" cy="30646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cap="rnd">
            <a:noFill/>
            <a:prstDash val="sysDot"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</a:rPr>
              <a:t>Remote End Points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30" name="Picture 29" descr="MobilePhone_Ft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53584" y="5451720"/>
            <a:ext cx="412750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42998"/>
              </a:srgb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1218170" y="1676400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Edge Firewall</a:t>
            </a: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(NGFW)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2000" y="4038600"/>
            <a:ext cx="1388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Edge Firewall </a:t>
            </a: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(NGFW)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743200" y="5638800"/>
            <a:ext cx="139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Client Firewall</a:t>
            </a: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(VPN)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59661" y="4953000"/>
            <a:ext cx="13699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Unified </a:t>
            </a: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Threat </a:t>
            </a: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Management    (UTM)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973442" y="1219200"/>
            <a:ext cx="19990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Data Center Firewall</a:t>
            </a:r>
          </a:p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(Core, Perimeter, VM)</a:t>
            </a:r>
          </a:p>
          <a:p>
            <a:pPr algn="ctr"/>
            <a:endParaRPr lang="en-US" sz="1400" b="1" dirty="0" smtClean="0">
              <a:solidFill>
                <a:schemeClr val="bg1">
                  <a:lumMod val="50000"/>
                </a:schemeClr>
              </a:solidFill>
              <a:latin typeface="Helvetica 55 Roman"/>
              <a:cs typeface="Helvetica 55 Roman"/>
            </a:endParaRPr>
          </a:p>
          <a:p>
            <a:pPr algn="ctr"/>
            <a:endParaRPr lang="en-US" sz="1400" b="1" dirty="0" smtClean="0">
              <a:solidFill>
                <a:schemeClr val="bg1">
                  <a:lumMod val="50000"/>
                </a:schemeClr>
              </a:solidFill>
              <a:latin typeface="Helvetica 55 Roman"/>
              <a:cs typeface="Helvetica 55 Roman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81400" y="1143000"/>
            <a:ext cx="2047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Carrier/MSSP Firewall</a:t>
            </a:r>
          </a:p>
        </p:txBody>
      </p:sp>
      <p:sp>
        <p:nvSpPr>
          <p:cNvPr id="37" name="TextBox 36"/>
          <p:cNvSpPr txBox="1"/>
          <p:nvPr/>
        </p:nvSpPr>
        <p:spPr>
          <a:xfrm rot="18764444">
            <a:off x="2098740" y="3108979"/>
            <a:ext cx="17283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Advanced Threat Detection</a:t>
            </a:r>
          </a:p>
          <a:p>
            <a:pPr algn="ctr"/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(APT)</a:t>
            </a:r>
          </a:p>
        </p:txBody>
      </p:sp>
    </p:spTree>
    <p:extLst>
      <p:ext uri="{BB962C8B-B14F-4D97-AF65-F5344CB8AC3E}">
        <p14:creationId xmlns:p14="http://schemas.microsoft.com/office/powerpoint/2010/main" val="208718780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G-3600C_Ft-to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98" y="3865838"/>
            <a:ext cx="3281122" cy="20352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NSS Security Value Map for NGFW</a:t>
            </a:r>
            <a:endParaRPr lang="en-US" dirty="0"/>
          </a:p>
        </p:txBody>
      </p:sp>
      <p:pic>
        <p:nvPicPr>
          <p:cNvPr id="4" name="Picture 3" descr="NSS_NGFW_SVM-ima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928" y="1125573"/>
            <a:ext cx="5609072" cy="50723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54" y="2668647"/>
            <a:ext cx="1638653" cy="171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64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NSS </a:t>
            </a:r>
            <a:r>
              <a:rPr lang="en-US" dirty="0" smtClean="0"/>
              <a:t>Security Value Map for Firewall</a:t>
            </a:r>
            <a:endParaRPr lang="en-US" dirty="0"/>
          </a:p>
        </p:txBody>
      </p:sp>
      <p:pic>
        <p:nvPicPr>
          <p:cNvPr id="3" name="Picture 2" descr="NSS_Firewall_SVM-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928" y="1128239"/>
            <a:ext cx="5609072" cy="50723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24" y="4090478"/>
            <a:ext cx="3204870" cy="9120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54" y="2668647"/>
            <a:ext cx="1638653" cy="171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44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98" y="3966147"/>
            <a:ext cx="3281122" cy="1627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NSS </a:t>
            </a:r>
            <a:r>
              <a:rPr lang="en-US" dirty="0" smtClean="0"/>
              <a:t>Security Value Map for IPS</a:t>
            </a:r>
            <a:endParaRPr lang="en-US" dirty="0"/>
          </a:p>
        </p:txBody>
      </p:sp>
      <p:pic>
        <p:nvPicPr>
          <p:cNvPr id="4" name="Picture 3" descr="NSS_IPS_SVM-ima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928" y="1122906"/>
            <a:ext cx="5609072" cy="50723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54" y="2668647"/>
            <a:ext cx="1638653" cy="171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330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/>
              <a:t>Gartner Magic Quadrant Unified Threat Management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837" y="1359728"/>
            <a:ext cx="4185163" cy="466655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 bwMode="auto">
          <a:xfrm>
            <a:off x="8157059" y="1946382"/>
            <a:ext cx="752379" cy="295615"/>
          </a:xfrm>
          <a:prstGeom prst="ellipse">
            <a:avLst/>
          </a:prstGeom>
          <a:noFill/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7" name="Picture 2" descr="http://www.fortinet.com/sites/default/files/HomeBanner_Gartner-UTM_MQ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99" y="1267503"/>
            <a:ext cx="4647834" cy="1440829"/>
          </a:xfrm>
          <a:prstGeom prst="rect">
            <a:avLst/>
          </a:prstGeom>
          <a:noFill/>
        </p:spPr>
      </p:pic>
      <p:grpSp>
        <p:nvGrpSpPr>
          <p:cNvPr id="8" name="Group 33"/>
          <p:cNvGrpSpPr/>
          <p:nvPr/>
        </p:nvGrpSpPr>
        <p:grpSpPr>
          <a:xfrm>
            <a:off x="1229743" y="2975430"/>
            <a:ext cx="2993915" cy="3048000"/>
            <a:chOff x="4045514" y="1193884"/>
            <a:chExt cx="4159550" cy="4638197"/>
          </a:xfrm>
        </p:grpSpPr>
        <p:grpSp>
          <p:nvGrpSpPr>
            <p:cNvPr id="9" name="Group 42"/>
            <p:cNvGrpSpPr>
              <a:grpSpLocks/>
            </p:cNvGrpSpPr>
            <p:nvPr/>
          </p:nvGrpSpPr>
          <p:grpSpPr bwMode="auto">
            <a:xfrm>
              <a:off x="6218811" y="3516848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Application Deliver Controller</a:t>
                </a:r>
              </a:p>
            </p:txBody>
          </p:sp>
          <p:sp>
            <p:nvSpPr>
              <p:cNvPr id="28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10" name="Picture 32" descr="Gartner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55957" y="4629484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42"/>
            <p:cNvGrpSpPr>
              <a:grpSpLocks/>
            </p:cNvGrpSpPr>
            <p:nvPr/>
          </p:nvGrpSpPr>
          <p:grpSpPr bwMode="auto">
            <a:xfrm>
              <a:off x="4045514" y="1201334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Enterprise Firewall</a:t>
                </a:r>
              </a:p>
            </p:txBody>
          </p:sp>
          <p:sp>
            <p:nvSpPr>
              <p:cNvPr id="26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12" name="Picture 32" descr="Gartner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20494" y="2313970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Group 42"/>
            <p:cNvGrpSpPr>
              <a:grpSpLocks/>
            </p:cNvGrpSpPr>
            <p:nvPr/>
          </p:nvGrpSpPr>
          <p:grpSpPr bwMode="auto">
            <a:xfrm>
              <a:off x="6224018" y="1193884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Wired &amp; Wireless Infrastructure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050" b="1" dirty="0" smtClean="0">
                  <a:solidFill>
                    <a:srgbClr val="4E4E4E"/>
                  </a:solidFill>
                  <a:latin typeface="Helvetica"/>
                  <a:ea typeface="+mn-ea"/>
                  <a:cs typeface="Arial" charset="0"/>
                </a:endParaRPr>
              </a:p>
            </p:txBody>
          </p:sp>
          <p:sp>
            <p:nvSpPr>
              <p:cNvPr id="24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14" name="Picture 32" descr="Gartner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98998" y="2306520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" name="Group 42"/>
            <p:cNvGrpSpPr>
              <a:grpSpLocks/>
            </p:cNvGrpSpPr>
            <p:nvPr/>
          </p:nvGrpSpPr>
          <p:grpSpPr bwMode="auto">
            <a:xfrm>
              <a:off x="4049131" y="3518280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Security E-Mail Gateway</a:t>
                </a:r>
              </a:p>
            </p:txBody>
          </p:sp>
          <p:sp>
            <p:nvSpPr>
              <p:cNvPr id="22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16" name="Picture 32" descr="Gartner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86277" y="4630916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 Box 31"/>
            <p:cNvSpPr txBox="1">
              <a:spLocks noChangeAspect="1" noChangeArrowheads="1"/>
            </p:cNvSpPr>
            <p:nvPr/>
          </p:nvSpPr>
          <p:spPr bwMode="auto">
            <a:xfrm>
              <a:off x="4051756" y="3061955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rPr>
                <a:t>2006–2013</a:t>
              </a:r>
              <a:endParaRPr lang="en-US" sz="1200" b="1" dirty="0">
                <a:solidFill>
                  <a:srgbClr val="245491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8" name="Text Box 31"/>
            <p:cNvSpPr txBox="1">
              <a:spLocks noChangeAspect="1" noChangeArrowheads="1"/>
            </p:cNvSpPr>
            <p:nvPr/>
          </p:nvSpPr>
          <p:spPr bwMode="auto">
            <a:xfrm>
              <a:off x="4047918" y="5371452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rPr>
                <a:t>2010–2013</a:t>
              </a:r>
              <a:endParaRPr lang="en-US" sz="1200" b="1" dirty="0">
                <a:solidFill>
                  <a:srgbClr val="245491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9" name="Text Box 31"/>
            <p:cNvSpPr txBox="1">
              <a:spLocks noChangeAspect="1" noChangeArrowheads="1"/>
            </p:cNvSpPr>
            <p:nvPr/>
          </p:nvSpPr>
          <p:spPr bwMode="auto">
            <a:xfrm>
              <a:off x="6213921" y="3073698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cs typeface="Arial" charset="0"/>
                </a:rPr>
                <a:t>2012–</a:t>
              </a:r>
              <a:r>
                <a:rPr lang="en-US" sz="1200" b="1" dirty="0">
                  <a:solidFill>
                    <a:srgbClr val="245491"/>
                  </a:solidFill>
                  <a:latin typeface="Arial" charset="0"/>
                  <a:cs typeface="Arial" charset="0"/>
                </a:rPr>
                <a:t>2013</a:t>
              </a:r>
            </a:p>
          </p:txBody>
        </p:sp>
        <p:sp>
          <p:nvSpPr>
            <p:cNvPr id="20" name="Text Box 31"/>
            <p:cNvSpPr txBox="1">
              <a:spLocks noChangeAspect="1" noChangeArrowheads="1"/>
            </p:cNvSpPr>
            <p:nvPr/>
          </p:nvSpPr>
          <p:spPr bwMode="auto">
            <a:xfrm>
              <a:off x="6220447" y="5355122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rPr>
                <a:t>2005–2013</a:t>
              </a:r>
              <a:endParaRPr lang="en-US" sz="1200" b="1" dirty="0">
                <a:solidFill>
                  <a:srgbClr val="245491"/>
                </a:solidFill>
                <a:latin typeface="Arial" charset="0"/>
                <a:ea typeface="+mn-e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486607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893"/>
            <a:ext cx="8229600" cy="610472"/>
          </a:xfrm>
        </p:spPr>
        <p:txBody>
          <a:bodyPr/>
          <a:lstStyle/>
          <a:p>
            <a:r>
              <a:rPr lang="en-US" dirty="0" smtClean="0"/>
              <a:t>IXIA/BreakingPoint Testing</a:t>
            </a:r>
            <a:br>
              <a:rPr lang="en-US" dirty="0" smtClean="0"/>
            </a:br>
            <a:r>
              <a:rPr lang="en-US" i="1" dirty="0" smtClean="0"/>
              <a:t>World’s Fastest Firewall &amp; Resiliency Score</a:t>
            </a:r>
            <a:endParaRPr lang="en-US" i="1" dirty="0"/>
          </a:p>
        </p:txBody>
      </p:sp>
      <p:pic>
        <p:nvPicPr>
          <p:cNvPr id="3" name="Picture 2" descr="Comparis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7998"/>
            <a:ext cx="9144000" cy="5073445"/>
          </a:xfrm>
          <a:prstGeom prst="rect">
            <a:avLst/>
          </a:prstGeom>
        </p:spPr>
      </p:pic>
      <p:pic>
        <p:nvPicPr>
          <p:cNvPr id="4" name="Picture 3" descr="resiliency-logo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692" y="1926720"/>
            <a:ext cx="1838700" cy="22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26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74391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Feature &amp; Certification Comparison </a:t>
            </a:r>
            <a:br>
              <a:rPr lang="en-US" dirty="0" smtClean="0"/>
            </a:br>
            <a:r>
              <a:rPr lang="en-US" i="1" dirty="0" smtClean="0"/>
              <a:t>No One Comes Close</a:t>
            </a:r>
            <a:endParaRPr lang="en-US" i="1" dirty="0"/>
          </a:p>
        </p:txBody>
      </p:sp>
      <p:pic>
        <p:nvPicPr>
          <p:cNvPr id="1027" name="Picture 3" descr="C:\Users\jmaddison\AppData\Local\Temp\Rar$DIa0.734\AV Comparitives 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96044" y="2406434"/>
            <a:ext cx="679145" cy="679145"/>
          </a:xfrm>
          <a:prstGeom prst="rect">
            <a:avLst/>
          </a:prstGeom>
          <a:noFill/>
        </p:spPr>
      </p:pic>
      <p:pic>
        <p:nvPicPr>
          <p:cNvPr id="1028" name="Picture 4" descr="C:\Users\jmaddison\AppData\Local\Temp\Rar$DIa0.513\CommonCriteria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1908" y="4467031"/>
            <a:ext cx="751304" cy="992288"/>
          </a:xfrm>
          <a:prstGeom prst="rect">
            <a:avLst/>
          </a:prstGeom>
          <a:noFill/>
        </p:spPr>
      </p:pic>
      <p:pic>
        <p:nvPicPr>
          <p:cNvPr id="1029" name="Picture 5" descr="C:\Users\jmaddison\AppData\Local\Temp\Rar$DIa0.028\FIPS_Validated_140-2_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82650" y="4488294"/>
            <a:ext cx="949762" cy="949762"/>
          </a:xfrm>
          <a:prstGeom prst="rect">
            <a:avLst/>
          </a:prstGeom>
          <a:noFill/>
        </p:spPr>
      </p:pic>
      <p:pic>
        <p:nvPicPr>
          <p:cNvPr id="1030" name="Picture 6" descr="C:\Users\jmaddison\AppData\Local\Temp\Rar$DIa0.153\ICSA_Certified_2C_knockout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70003" y="2416353"/>
            <a:ext cx="1169483" cy="659306"/>
          </a:xfrm>
          <a:prstGeom prst="rect">
            <a:avLst/>
          </a:prstGeom>
          <a:noFill/>
        </p:spPr>
      </p:pic>
      <p:pic>
        <p:nvPicPr>
          <p:cNvPr id="1031" name="Picture 7" descr="C:\Users\jmaddison\AppData\Local\Temp\Rar$DIa0.495\IPv6-Ready_Gold_Logo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737" y="3387225"/>
            <a:ext cx="714526" cy="852668"/>
          </a:xfrm>
          <a:prstGeom prst="rect">
            <a:avLst/>
          </a:prstGeom>
          <a:noFill/>
        </p:spPr>
      </p:pic>
      <p:pic>
        <p:nvPicPr>
          <p:cNvPr id="1032" name="Picture 8" descr="C:\Users\jmaddison\AppData\Local\Temp\Rar$DIa0.177\NEBS_Level3_Logo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21762" y="4452855"/>
            <a:ext cx="666251" cy="1020640"/>
          </a:xfrm>
          <a:prstGeom prst="rect">
            <a:avLst/>
          </a:prstGeom>
          <a:noFill/>
        </p:spPr>
      </p:pic>
      <p:pic>
        <p:nvPicPr>
          <p:cNvPr id="1033" name="Picture 9" descr="C:\Users\jmaddison\AppData\Local\Temp\Rar$DIa0.659\nsslabs_award_recommend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1239" y="1205770"/>
            <a:ext cx="1005297" cy="1053680"/>
          </a:xfrm>
          <a:prstGeom prst="rect">
            <a:avLst/>
          </a:prstGeom>
          <a:noFill/>
        </p:spPr>
      </p:pic>
      <p:pic>
        <p:nvPicPr>
          <p:cNvPr id="1035" name="Picture 11" descr="C:\Users\jmaddison\AppData\Local\Temp\Rar$DIa0.905\vbspam-verified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7189" y="1298121"/>
            <a:ext cx="580820" cy="868978"/>
          </a:xfrm>
          <a:prstGeom prst="rect">
            <a:avLst/>
          </a:prstGeom>
          <a:noFill/>
        </p:spPr>
      </p:pic>
      <p:pic>
        <p:nvPicPr>
          <p:cNvPr id="5" name="Picture 4" descr="Screen Shot 2013-05-19 at 11.48.09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243" y="1113957"/>
            <a:ext cx="5054161" cy="50940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1529" y="1290391"/>
            <a:ext cx="589258" cy="884439"/>
          </a:xfrm>
          <a:prstGeom prst="rect">
            <a:avLst/>
          </a:prstGeom>
        </p:spPr>
      </p:pic>
      <p:pic>
        <p:nvPicPr>
          <p:cNvPr id="13" name="Picture 12" descr="bcv_2013.jpg.jpe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93" y="3219472"/>
            <a:ext cx="873657" cy="1188174"/>
          </a:xfrm>
          <a:prstGeom prst="rect">
            <a:avLst/>
          </a:prstGeom>
        </p:spPr>
      </p:pic>
      <p:pic>
        <p:nvPicPr>
          <p:cNvPr id="14" name="Picture 13" descr="SC-5star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325" y="3394656"/>
            <a:ext cx="801902" cy="837807"/>
          </a:xfrm>
          <a:prstGeom prst="rect">
            <a:avLst/>
          </a:prstGeom>
        </p:spPr>
      </p:pic>
      <p:pic>
        <p:nvPicPr>
          <p:cNvPr id="15" name="Picture 14" descr="HC_IT_Summit_XCellence_logo_2012_4c.jpg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768" y="2410261"/>
            <a:ext cx="1075939" cy="671490"/>
          </a:xfrm>
          <a:prstGeom prst="rect">
            <a:avLst/>
          </a:prstGeom>
        </p:spPr>
      </p:pic>
      <p:pic>
        <p:nvPicPr>
          <p:cNvPr id="16" name="Picture 15" descr="award_InfTechChampionCircle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248" y="5658100"/>
            <a:ext cx="473414" cy="407942"/>
          </a:xfrm>
          <a:prstGeom prst="rect">
            <a:avLst/>
          </a:prstGeom>
        </p:spPr>
      </p:pic>
      <p:pic>
        <p:nvPicPr>
          <p:cNvPr id="17" name="Picture 16" descr="award_InfTechBestOverallValue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878" y="5626141"/>
            <a:ext cx="528243" cy="455188"/>
          </a:xfrm>
          <a:prstGeom prst="rect">
            <a:avLst/>
          </a:prstGeom>
        </p:spPr>
      </p:pic>
      <p:pic>
        <p:nvPicPr>
          <p:cNvPr id="18" name="Picture 17" descr="wi-fi-member-logo_2009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016" y="5549118"/>
            <a:ext cx="648309" cy="60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8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Company Introduction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3414470" y="1952927"/>
            <a:ext cx="5595059" cy="2324525"/>
          </a:xfrm>
          <a:prstGeom prst="roundRect">
            <a:avLst>
              <a:gd name="adj" fmla="val 7519"/>
            </a:avLst>
          </a:prstGeom>
          <a:gradFill flip="none" rotWithShape="1">
            <a:gsLst>
              <a:gs pos="0">
                <a:schemeClr val="tx2">
                  <a:lumMod val="25000"/>
                  <a:lumOff val="75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32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14470" y="3630384"/>
            <a:ext cx="5729529" cy="26238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1112574"/>
            <a:ext cx="9143999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Helvetica 55 Roman"/>
                <a:cs typeface="Helvetica 55 Roman"/>
              </a:rPr>
              <a:t>A Leader in Network Security </a:t>
            </a:r>
            <a:endParaRPr lang="en-US" sz="4400" b="1" dirty="0" smtClean="0">
              <a:solidFill>
                <a:schemeClr val="bg1"/>
              </a:solidFill>
              <a:latin typeface="Helvetica 55 Roman"/>
              <a:cs typeface="Helvetica 55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6764" y="2272961"/>
            <a:ext cx="5481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/>
              <a:buChar char="•"/>
            </a:pPr>
            <a:r>
              <a:rPr lang="en-US" sz="2000" i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Helvetica 55 Roman"/>
                <a:cs typeface="Helvetica 55 Roman"/>
              </a:rPr>
              <a:t>One of the 3 Largest Network Security Vendors Worldwide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018" y="2993449"/>
            <a:ext cx="1140965" cy="2595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17464" y="3237629"/>
            <a:ext cx="49797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/>
              <a:buChar char="•"/>
            </a:pPr>
            <a:r>
              <a:rPr lang="en-US" sz="2000" i="1" dirty="0">
                <a:solidFill>
                  <a:schemeClr val="tx1">
                    <a:lumMod val="60000"/>
                    <a:lumOff val="40000"/>
                  </a:schemeClr>
                </a:solidFill>
                <a:latin typeface="Helvetica 55 Roman"/>
                <a:cs typeface="Helvetica 55 Roman"/>
              </a:rPr>
              <a:t>Leader in Unified Threat Management (UTM) </a:t>
            </a:r>
            <a:r>
              <a:rPr lang="en-US" sz="2000" i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Helvetica 55 Roman"/>
                <a:cs typeface="Helvetica 55 Roman"/>
              </a:rPr>
              <a:t>MQ </a:t>
            </a:r>
            <a:r>
              <a:rPr lang="en-US" sz="2000" i="1" dirty="0">
                <a:solidFill>
                  <a:schemeClr val="tx1">
                    <a:lumMod val="60000"/>
                    <a:lumOff val="40000"/>
                  </a:schemeClr>
                </a:solidFill>
                <a:latin typeface="Helvetica 55 Roman"/>
                <a:cs typeface="Helvetica 55 Roman"/>
              </a:rPr>
              <a:t>Since 2009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552" y="2016258"/>
            <a:ext cx="1104160" cy="294742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373943"/>
              </p:ext>
            </p:extLst>
          </p:nvPr>
        </p:nvGraphicFramePr>
        <p:xfrm>
          <a:off x="198419" y="1991360"/>
          <a:ext cx="2767768" cy="423672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2767768"/>
              </a:tblGrid>
              <a:tr h="292782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rPr>
                        <a:t>Year Founded: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Oct 2000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Fortinet IPO:</a:t>
                      </a:r>
                      <a:r>
                        <a:rPr lang="en-US" sz="1100" dirty="0" smtClean="0"/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Nov 2009</a:t>
                      </a:r>
                    </a:p>
                    <a:p>
                      <a:r>
                        <a:rPr lang="en-US" sz="1100" dirty="0" smtClean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</a:rPr>
                        <a:t>NASDAQ: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FTNT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Headquarters: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Sunnyvale, California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8611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FY 2012 Revenue: 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$534M</a:t>
                      </a:r>
                    </a:p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Q3 2013 Revenue: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$</a:t>
                      </a:r>
                      <a:r>
                        <a:rPr lang="en-US" sz="11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100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M+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$841M+ cash and no debt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Profitable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First Product Release: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May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</a:rPr>
                        <a:t> 2002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Units Shipped to Date: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1.3+</a:t>
                      </a:r>
                      <a:r>
                        <a:rPr lang="en-US" sz="1100" baseline="0" dirty="0" smtClean="0">
                          <a:solidFill>
                            <a:srgbClr val="FFFFFF"/>
                          </a:solidFill>
                        </a:rPr>
                        <a:t> Million</a:t>
                      </a:r>
                      <a:endParaRPr lang="en-US" sz="1100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482228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Customers:</a:t>
                      </a:r>
                    </a:p>
                    <a:p>
                      <a:r>
                        <a:rPr lang="en-US" sz="1100" dirty="0" smtClean="0">
                          <a:solidFill>
                            <a:srgbClr val="FFFFFF"/>
                          </a:solidFill>
                        </a:rPr>
                        <a:t>170,0000+</a:t>
                      </a:r>
                      <a:endParaRPr lang="en-US" sz="110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  <a:tr h="671675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95BFDD"/>
                          </a:solidFill>
                        </a:rPr>
                        <a:t>Patents:</a:t>
                      </a:r>
                    </a:p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143 patents issued</a:t>
                      </a:r>
                    </a:p>
                    <a:p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108 patents pending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2857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54937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03" y="226159"/>
            <a:ext cx="6861422" cy="686142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 bwMode="auto">
          <a:xfrm>
            <a:off x="4915481" y="2375869"/>
            <a:ext cx="3875458" cy="2244487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  <a:alpha val="70000"/>
                </a:schemeClr>
              </a:gs>
              <a:gs pos="100000">
                <a:schemeClr val="bg1">
                  <a:lumMod val="95000"/>
                  <a:alpha val="7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197058" y="2386819"/>
            <a:ext cx="4061567" cy="2255435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  <a:alpha val="70000"/>
                </a:schemeClr>
              </a:gs>
              <a:gs pos="100000">
                <a:schemeClr val="bg1">
                  <a:lumMod val="95000"/>
                  <a:alpha val="7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8626"/>
            <a:ext cx="8229600" cy="565150"/>
          </a:xfrm>
        </p:spPr>
        <p:txBody>
          <a:bodyPr/>
          <a:lstStyle/>
          <a:p>
            <a:r>
              <a:rPr lang="en-US" dirty="0" smtClean="0"/>
              <a:t>FortiGuard</a:t>
            </a:r>
            <a:r>
              <a:rPr lang="en-US" dirty="0"/>
              <a:t>™</a:t>
            </a:r>
            <a:r>
              <a:rPr lang="en-US" dirty="0" smtClean="0"/>
              <a:t> and FortiCare</a:t>
            </a:r>
            <a:r>
              <a:rPr lang="en-US" dirty="0"/>
              <a:t>™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i="1" dirty="0" smtClean="0"/>
              <a:t>Unmatched Global Protection and Support</a:t>
            </a:r>
            <a:endParaRPr lang="en-US" i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70964" y="2496306"/>
            <a:ext cx="4031641" cy="2727412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 smtClean="0"/>
              <a:t>FortiGuard</a:t>
            </a:r>
            <a:endParaRPr lang="en-US" sz="3200" b="1" dirty="0"/>
          </a:p>
          <a:p>
            <a:r>
              <a:rPr lang="en-US" sz="2000" dirty="0"/>
              <a:t>Threat Research and Response</a:t>
            </a:r>
          </a:p>
          <a:p>
            <a:r>
              <a:rPr lang="en-US" sz="2000" dirty="0"/>
              <a:t>Global research team of 200+ researchers providing protection </a:t>
            </a:r>
            <a:r>
              <a:rPr lang="en-US" sz="2000" dirty="0" smtClean="0"/>
              <a:t>from the </a:t>
            </a:r>
            <a:r>
              <a:rPr lang="en-US" sz="2000" dirty="0"/>
              <a:t>latest threats</a:t>
            </a:r>
            <a:r>
              <a:rPr lang="en-US" dirty="0" smtClean="0"/>
              <a:t>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1"/>
          </p:nvPr>
        </p:nvSpPr>
        <p:spPr>
          <a:xfrm>
            <a:off x="5101592" y="2506375"/>
            <a:ext cx="3634610" cy="2486238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 smtClean="0"/>
              <a:t>FortiCare</a:t>
            </a:r>
            <a:endParaRPr lang="en-US" b="1" dirty="0" smtClean="0"/>
          </a:p>
          <a:p>
            <a:r>
              <a:rPr lang="en-US" sz="2000" dirty="0" smtClean="0"/>
              <a:t>Worldwide </a:t>
            </a:r>
            <a:r>
              <a:rPr lang="en-US" sz="2000" dirty="0"/>
              <a:t>24x7 Support</a:t>
            </a:r>
          </a:p>
          <a:p>
            <a:r>
              <a:rPr lang="en-US" sz="2000" dirty="0"/>
              <a:t>Global customer support organization provides technical support for all Fortinet products. </a:t>
            </a:r>
          </a:p>
        </p:txBody>
      </p:sp>
      <p:pic>
        <p:nvPicPr>
          <p:cNvPr id="6" name="Picture 5" descr="FortiCare_Service_Ic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828" y="1978387"/>
            <a:ext cx="1543945" cy="1146160"/>
          </a:xfrm>
          <a:prstGeom prst="rect">
            <a:avLst/>
          </a:prstGeom>
        </p:spPr>
      </p:pic>
      <p:pic>
        <p:nvPicPr>
          <p:cNvPr id="7" name="Picture 6" descr="FortiGuard_Service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82" y="2012876"/>
            <a:ext cx="1504023" cy="111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518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130"/>
          <p:cNvSpPr/>
          <p:nvPr/>
        </p:nvSpPr>
        <p:spPr bwMode="auto">
          <a:xfrm>
            <a:off x="0" y="1051076"/>
            <a:ext cx="9144000" cy="516779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1055302" y="0"/>
            <a:ext cx="7033395" cy="6895446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88925" dist="139700" dir="8580000" algn="r" rotWithShape="0">
              <a:prstClr val="black">
                <a:alpha val="40000"/>
              </a:prstClr>
            </a:outerShdw>
          </a:effectLst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6" name="Picture 42" descr="Cloud-Blu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5794" y="3862628"/>
            <a:ext cx="718794" cy="47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3757569" y="1999854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2042639" y="2220631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74" name="TextBox 26"/>
          <p:cNvSpPr txBox="1">
            <a:spLocks noChangeArrowheads="1"/>
          </p:cNvSpPr>
          <p:nvPr/>
        </p:nvSpPr>
        <p:spPr bwMode="auto">
          <a:xfrm>
            <a:off x="2009282" y="3322668"/>
            <a:ext cx="17288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dirty="0" smtClean="0">
                <a:solidFill>
                  <a:srgbClr val="C00000"/>
                </a:solidFill>
                <a:cs typeface="Arial Narrow" charset="0"/>
              </a:rPr>
              <a:t>High End</a:t>
            </a:r>
          </a:p>
          <a:p>
            <a:pPr marL="0" lvl="1" algn="ctr" eaLnBrk="1" hangingPunct="1"/>
            <a:r>
              <a:rPr lang="en-US" sz="1200" dirty="0" smtClean="0">
                <a:cs typeface="Arial Narrow" charset="0"/>
              </a:rPr>
              <a:t>FortiGate-5000 &amp; 3000 Series</a:t>
            </a:r>
            <a:endParaRPr lang="en-US" sz="1200" b="1" dirty="0">
              <a:cs typeface="Arial Narrow" charset="0"/>
            </a:endParaRPr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2028825" y="2042213"/>
            <a:ext cx="1768475" cy="1373189"/>
            <a:chOff x="1887642" y="1288011"/>
            <a:chExt cx="2487032" cy="1930144"/>
          </a:xfrm>
        </p:grpSpPr>
        <p:pic>
          <p:nvPicPr>
            <p:cNvPr id="76" name="Picture 56" descr="FG-5140_Rt-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642" y="1288011"/>
              <a:ext cx="1575746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Picture 55" descr="FG-3950_Rt-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4042" y="2066009"/>
              <a:ext cx="1500632" cy="1152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5" name="Picture 76" descr="FortiWeb_Icon_1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2840" y="5722938"/>
            <a:ext cx="809875" cy="503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77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0241" y="5722938"/>
            <a:ext cx="806457" cy="50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78" descr="FortiScan_Icon_1U_L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08" y="4223502"/>
            <a:ext cx="809875" cy="50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TextBox 80"/>
          <p:cNvSpPr txBox="1">
            <a:spLocks noChangeArrowheads="1"/>
          </p:cNvSpPr>
          <p:nvPr/>
        </p:nvSpPr>
        <p:spPr bwMode="auto">
          <a:xfrm>
            <a:off x="1275094" y="5722938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Mail</a:t>
            </a:r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 </a:t>
            </a:r>
          </a:p>
        </p:txBody>
      </p:sp>
      <p:sp>
        <p:nvSpPr>
          <p:cNvPr id="90" name="TextBox 81"/>
          <p:cNvSpPr txBox="1">
            <a:spLocks noChangeArrowheads="1"/>
          </p:cNvSpPr>
          <p:nvPr/>
        </p:nvSpPr>
        <p:spPr bwMode="auto">
          <a:xfrm>
            <a:off x="3283697" y="6193916"/>
            <a:ext cx="992294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Web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91" name="TextBox 82"/>
          <p:cNvSpPr txBox="1">
            <a:spLocks noChangeArrowheads="1"/>
          </p:cNvSpPr>
          <p:nvPr/>
        </p:nvSpPr>
        <p:spPr bwMode="auto">
          <a:xfrm>
            <a:off x="5249834" y="6179342"/>
            <a:ext cx="9593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DB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92" name="TextBox 83"/>
          <p:cNvSpPr txBox="1">
            <a:spLocks noChangeArrowheads="1"/>
          </p:cNvSpPr>
          <p:nvPr/>
        </p:nvSpPr>
        <p:spPr bwMode="auto">
          <a:xfrm>
            <a:off x="429799" y="4653434"/>
            <a:ext cx="1064451" cy="28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Scan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00" name="TextBox 44"/>
          <p:cNvSpPr txBox="1">
            <a:spLocks noChangeArrowheads="1"/>
          </p:cNvSpPr>
          <p:nvPr/>
        </p:nvSpPr>
        <p:spPr bwMode="auto">
          <a:xfrm>
            <a:off x="6165427" y="4459149"/>
            <a:ext cx="133149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Switch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01" name="TextBox 46"/>
          <p:cNvSpPr txBox="1">
            <a:spLocks noChangeArrowheads="1"/>
          </p:cNvSpPr>
          <p:nvPr/>
        </p:nvSpPr>
        <p:spPr bwMode="auto">
          <a:xfrm>
            <a:off x="7283747" y="2043926"/>
            <a:ext cx="13040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Bridge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103" name="Picture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79038" y="4684078"/>
            <a:ext cx="857496" cy="53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TextBox 49"/>
          <p:cNvSpPr txBox="1">
            <a:spLocks noChangeArrowheads="1"/>
          </p:cNvSpPr>
          <p:nvPr/>
        </p:nvSpPr>
        <p:spPr bwMode="auto">
          <a:xfrm>
            <a:off x="3886495" y="5107641"/>
            <a:ext cx="15446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Authenticator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15" name="TextBox 46"/>
          <p:cNvSpPr txBox="1">
            <a:spLocks noChangeArrowheads="1"/>
          </p:cNvSpPr>
          <p:nvPr/>
        </p:nvSpPr>
        <p:spPr bwMode="auto">
          <a:xfrm>
            <a:off x="2340389" y="4937464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chemeClr val="accent4"/>
                </a:solidFill>
                <a:cs typeface="Arial Narrow" charset="0"/>
              </a:rPr>
              <a:t>Client</a:t>
            </a:r>
            <a:endParaRPr lang="en-US" sz="1200" dirty="0">
              <a:solidFill>
                <a:schemeClr val="accent4"/>
              </a:solidFill>
              <a:cs typeface="Arial Narrow" charset="0"/>
            </a:endParaRPr>
          </a:p>
        </p:txBody>
      </p:sp>
      <p:sp>
        <p:nvSpPr>
          <p:cNvPr id="116" name="TextBox 46"/>
          <p:cNvSpPr txBox="1">
            <a:spLocks noChangeArrowheads="1"/>
          </p:cNvSpPr>
          <p:nvPr/>
        </p:nvSpPr>
        <p:spPr bwMode="auto">
          <a:xfrm>
            <a:off x="7575476" y="4652540"/>
            <a:ext cx="11190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DDoS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18" name="TextBox 46"/>
          <p:cNvSpPr txBox="1">
            <a:spLocks noChangeArrowheads="1"/>
          </p:cNvSpPr>
          <p:nvPr/>
        </p:nvSpPr>
        <p:spPr bwMode="auto">
          <a:xfrm>
            <a:off x="2248669" y="12632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Balancer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19" name="TextBox 46"/>
          <p:cNvSpPr txBox="1">
            <a:spLocks noChangeArrowheads="1"/>
          </p:cNvSpPr>
          <p:nvPr/>
        </p:nvSpPr>
        <p:spPr bwMode="auto">
          <a:xfrm>
            <a:off x="7995884" y="3403600"/>
            <a:ext cx="94259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DNS 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20" name="TextBox 46"/>
          <p:cNvSpPr txBox="1">
            <a:spLocks noChangeArrowheads="1"/>
          </p:cNvSpPr>
          <p:nvPr/>
        </p:nvSpPr>
        <p:spPr bwMode="auto">
          <a:xfrm>
            <a:off x="6515696" y="5624562"/>
            <a:ext cx="97555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Cache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21" name="TextBox 46"/>
          <p:cNvSpPr txBox="1">
            <a:spLocks noChangeArrowheads="1"/>
          </p:cNvSpPr>
          <p:nvPr/>
        </p:nvSpPr>
        <p:spPr bwMode="auto">
          <a:xfrm>
            <a:off x="419811" y="2066550"/>
            <a:ext cx="13121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Voice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122" name="Picture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943581" y="2851435"/>
            <a:ext cx="889365" cy="55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46701" y="5221964"/>
            <a:ext cx="806912" cy="50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77025" y="1542279"/>
            <a:ext cx="818189" cy="5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962655" y="4081258"/>
            <a:ext cx="827265" cy="579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05565" y="947915"/>
            <a:ext cx="743808" cy="4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794138" y="4220771"/>
            <a:ext cx="627684" cy="7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131" descr="FortiFone_Lt-s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356" y="1514992"/>
            <a:ext cx="566720" cy="373615"/>
          </a:xfrm>
          <a:prstGeom prst="rect">
            <a:avLst/>
          </a:prstGeom>
        </p:spPr>
      </p:pic>
      <p:pic>
        <p:nvPicPr>
          <p:cNvPr id="124" name="Picture 3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39671" y="1701800"/>
            <a:ext cx="806912" cy="50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73" descr="FortiAnalyzer_Icon_1U_Lt-s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7561" y="1586232"/>
            <a:ext cx="966872" cy="60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TextBox 79"/>
          <p:cNvSpPr txBox="1">
            <a:spLocks noChangeArrowheads="1"/>
          </p:cNvSpPr>
          <p:nvPr/>
        </p:nvSpPr>
        <p:spPr bwMode="auto">
          <a:xfrm>
            <a:off x="4984028" y="2063233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Analyzer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81" name="TextBox 72"/>
          <p:cNvSpPr txBox="1">
            <a:spLocks noChangeArrowheads="1"/>
          </p:cNvSpPr>
          <p:nvPr/>
        </p:nvSpPr>
        <p:spPr bwMode="auto">
          <a:xfrm>
            <a:off x="2884025" y="2063233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Manager</a:t>
            </a:r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 </a:t>
            </a:r>
          </a:p>
        </p:txBody>
      </p:sp>
      <p:pic>
        <p:nvPicPr>
          <p:cNvPr id="83" name="Picture 74" descr="FortiManager_Icon_1U_Lt-s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7024" y="1549161"/>
            <a:ext cx="1036161" cy="64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4" descr="FortiAP_Icon_Lt-s.pn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8134" y="3854840"/>
            <a:ext cx="1021973" cy="637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ortiCam_Camera_icon.png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59461"/>
            <a:ext cx="592208" cy="437719"/>
          </a:xfrm>
          <a:prstGeom prst="rect">
            <a:avLst/>
          </a:prstGeom>
        </p:spPr>
      </p:pic>
      <p:pic>
        <p:nvPicPr>
          <p:cNvPr id="4" name="Picture 3" descr="FortiCam_Appliance_Icon.png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205" y="2830455"/>
            <a:ext cx="905258" cy="562033"/>
          </a:xfrm>
          <a:prstGeom prst="rect">
            <a:avLst/>
          </a:prstGeom>
        </p:spPr>
      </p:pic>
      <p:sp>
        <p:nvSpPr>
          <p:cNvPr id="68" name="TextBox 83"/>
          <p:cNvSpPr txBox="1">
            <a:spLocks noChangeArrowheads="1"/>
          </p:cNvSpPr>
          <p:nvPr/>
        </p:nvSpPr>
        <p:spPr bwMode="auto">
          <a:xfrm>
            <a:off x="0" y="3403600"/>
            <a:ext cx="1064451" cy="28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Camera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72" name="Picture 75" descr="FortiMail_Icon_1U_Lt-s.pn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1061" y="5245088"/>
            <a:ext cx="807596" cy="503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P-Device-1U.pn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331" y="824836"/>
            <a:ext cx="773378" cy="480154"/>
          </a:xfrm>
          <a:prstGeom prst="rect">
            <a:avLst/>
          </a:prstGeom>
        </p:spPr>
      </p:pic>
      <p:sp>
        <p:nvSpPr>
          <p:cNvPr id="80" name="TextBox 49"/>
          <p:cNvSpPr txBox="1">
            <a:spLocks noChangeArrowheads="1"/>
          </p:cNvSpPr>
          <p:nvPr/>
        </p:nvSpPr>
        <p:spPr bwMode="auto">
          <a:xfrm>
            <a:off x="5444879" y="1266543"/>
            <a:ext cx="15446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Coyote Point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93" name="Title 4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56515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eaLnBrk="1" hangingPunct="1"/>
            <a:r>
              <a:rPr lang="en-US" b="0" i="0" dirty="0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rPr>
              <a:t>End-to-End Security Solutions </a:t>
            </a:r>
            <a:br>
              <a:rPr lang="en-US" b="0" i="0" dirty="0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rPr>
            </a:br>
            <a:endParaRPr lang="en-US" b="0" i="0" dirty="0" smtClean="0">
              <a:solidFill>
                <a:schemeClr val="tx1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75" name="Picture 23" descr="1U_Rt-s_x2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635" y="2625887"/>
            <a:ext cx="996795" cy="61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42" descr="2U_Rt-s.png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776" y="2240827"/>
            <a:ext cx="1134513" cy="78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TextBox 26"/>
          <p:cNvSpPr txBox="1">
            <a:spLocks noChangeArrowheads="1"/>
          </p:cNvSpPr>
          <p:nvPr/>
        </p:nvSpPr>
        <p:spPr bwMode="auto">
          <a:xfrm>
            <a:off x="3957708" y="3322668"/>
            <a:ext cx="1243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dirty="0" smtClean="0">
                <a:solidFill>
                  <a:srgbClr val="C00000"/>
                </a:solidFill>
                <a:cs typeface="Arial Narrow" charset="0"/>
              </a:rPr>
              <a:t>Mid Range</a:t>
            </a:r>
          </a:p>
          <a:p>
            <a:pPr marL="0" lvl="1" algn="ctr" eaLnBrk="1" hangingPunct="1"/>
            <a:r>
              <a:rPr lang="en-US" sz="1200" dirty="0" smtClean="0">
                <a:cs typeface="Arial Narrow" charset="0"/>
              </a:rPr>
              <a:t>FortiGate-1000 to 100 Series</a:t>
            </a:r>
            <a:endParaRPr lang="en-US" sz="1200" b="1" dirty="0">
              <a:cs typeface="Arial Narrow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5479695" y="2220631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96" name="TextBox 26"/>
          <p:cNvSpPr txBox="1">
            <a:spLocks noChangeArrowheads="1"/>
          </p:cNvSpPr>
          <p:nvPr/>
        </p:nvSpPr>
        <p:spPr bwMode="auto">
          <a:xfrm>
            <a:off x="5508180" y="3322668"/>
            <a:ext cx="19006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dirty="0" smtClean="0">
                <a:solidFill>
                  <a:srgbClr val="C00000"/>
                </a:solidFill>
                <a:cs typeface="Arial Narrow" charset="0"/>
              </a:rPr>
              <a:t>Desktop</a:t>
            </a:r>
          </a:p>
          <a:p>
            <a:pPr marL="0" lvl="1" algn="ctr" eaLnBrk="1" hangingPunct="1"/>
            <a:r>
              <a:rPr lang="en-US" sz="1200" dirty="0" smtClean="0">
                <a:cs typeface="Arial Narrow" charset="0"/>
              </a:rPr>
              <a:t>FortiGate/FortiWiFi-90 to 20 Series</a:t>
            </a:r>
            <a:endParaRPr lang="en-US" sz="1200" b="1" dirty="0">
              <a:cs typeface="Arial Narrow" charset="0"/>
            </a:endParaRPr>
          </a:p>
        </p:txBody>
      </p:sp>
      <p:pic>
        <p:nvPicPr>
          <p:cNvPr id="110" name="Picture 59" descr="1U_Lt-s_x200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5874" y="2315924"/>
            <a:ext cx="892140" cy="78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49" descr="Medium-Appliance_Lt-s.png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766" y="2826060"/>
            <a:ext cx="906462" cy="58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TextBox 46"/>
          <p:cNvSpPr txBox="1">
            <a:spLocks noChangeArrowheads="1"/>
          </p:cNvSpPr>
          <p:nvPr/>
        </p:nvSpPr>
        <p:spPr bwMode="auto">
          <a:xfrm>
            <a:off x="1635587" y="4439305"/>
            <a:ext cx="94259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chemeClr val="accent4"/>
                </a:solidFill>
                <a:cs typeface="Arial Narrow" charset="0"/>
              </a:rPr>
              <a:t>AP</a:t>
            </a:r>
            <a:endParaRPr lang="en-US" sz="1200" dirty="0">
              <a:solidFill>
                <a:schemeClr val="accent4"/>
              </a:solidFill>
              <a:cs typeface="Arial Narrow" charset="0"/>
            </a:endParaRPr>
          </a:p>
        </p:txBody>
      </p:sp>
      <p:pic>
        <p:nvPicPr>
          <p:cNvPr id="107" name="Picture 33" descr="FortiToken-Icon-RED.png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68983">
            <a:off x="5770020" y="4556076"/>
            <a:ext cx="499406" cy="22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TextBox 46"/>
          <p:cNvSpPr txBox="1">
            <a:spLocks noChangeArrowheads="1"/>
          </p:cNvSpPr>
          <p:nvPr/>
        </p:nvSpPr>
        <p:spPr bwMode="auto">
          <a:xfrm>
            <a:off x="5167771" y="492696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chemeClr val="accent4"/>
                </a:solidFill>
                <a:cs typeface="Arial Narrow" charset="0"/>
              </a:rPr>
              <a:t>Token</a:t>
            </a:r>
            <a:endParaRPr lang="en-US" sz="1200" dirty="0">
              <a:solidFill>
                <a:schemeClr val="accent4"/>
              </a:solidFill>
              <a:cs typeface="Arial Narrow" charset="0"/>
            </a:endParaRPr>
          </a:p>
        </p:txBody>
      </p:sp>
      <p:pic>
        <p:nvPicPr>
          <p:cNvPr id="109" name="Picture 10" descr="FortiSwitch_Icon_1U_Lt-s.png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73" y="3916579"/>
            <a:ext cx="1056615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7" descr="FortiADC_1U_Icon[1]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205" y="743292"/>
            <a:ext cx="885590" cy="55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" name="TextBox 46"/>
          <p:cNvSpPr txBox="1">
            <a:spLocks noChangeArrowheads="1"/>
          </p:cNvSpPr>
          <p:nvPr/>
        </p:nvSpPr>
        <p:spPr bwMode="auto">
          <a:xfrm>
            <a:off x="3799681" y="1205696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ADC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29" name="TextBox 72"/>
          <p:cNvSpPr txBox="1">
            <a:spLocks noChangeArrowheads="1"/>
          </p:cNvSpPr>
          <p:nvPr/>
        </p:nvSpPr>
        <p:spPr bwMode="auto">
          <a:xfrm>
            <a:off x="3225333" y="4404692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Sandbox</a:t>
            </a:r>
            <a:endParaRPr lang="en-US" sz="1200" dirty="0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134" name="Picture 3" descr="FortiCloud_icon.png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283" y="3939506"/>
            <a:ext cx="569742" cy="42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" name="TextBox 72"/>
          <p:cNvSpPr txBox="1">
            <a:spLocks noChangeArrowheads="1"/>
          </p:cNvSpPr>
          <p:nvPr/>
        </p:nvSpPr>
        <p:spPr bwMode="auto">
          <a:xfrm>
            <a:off x="4542707" y="4410149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smtClean="0">
                <a:solidFill>
                  <a:srgbClr val="C00000"/>
                </a:solidFill>
                <a:cs typeface="Arial Narrow" charset="0"/>
              </a:rPr>
              <a:t>Cloud</a:t>
            </a:r>
            <a:endParaRPr lang="en-US" sz="1200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136" name="Group 135"/>
          <p:cNvGrpSpPr/>
          <p:nvPr/>
        </p:nvGrpSpPr>
        <p:grpSpPr>
          <a:xfrm>
            <a:off x="3285018" y="3705183"/>
            <a:ext cx="1091508" cy="839702"/>
            <a:chOff x="6572396" y="4259812"/>
            <a:chExt cx="1493838" cy="1063645"/>
          </a:xfrm>
        </p:grpSpPr>
        <p:pic>
          <p:nvPicPr>
            <p:cNvPr id="137" name="Picture 24" descr="FortiGate_Icon_2U_Lt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396" y="4277294"/>
              <a:ext cx="1493838" cy="1046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8" name="Picture 137" descr="FortiSandbox_Icon-v4[1]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0784" y="4259812"/>
              <a:ext cx="1045917" cy="78443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955179" y="4465462"/>
            <a:ext cx="254000" cy="177800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225866" y="5536389"/>
            <a:ext cx="254000" cy="1778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951857" y="5992302"/>
            <a:ext cx="254000" cy="17780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845591" y="5960997"/>
            <a:ext cx="254000" cy="17780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228107" y="5386563"/>
            <a:ext cx="254000" cy="177800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847384" y="1878256"/>
            <a:ext cx="254000" cy="177800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900873" y="1902861"/>
            <a:ext cx="254000" cy="177800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742647" y="4945980"/>
            <a:ext cx="254000" cy="177800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767242" y="984977"/>
            <a:ext cx="254000" cy="177800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553970" y="2296202"/>
            <a:ext cx="254000" cy="17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7621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>
            <a:spLocks/>
          </p:cNvSpPr>
          <p:nvPr/>
        </p:nvSpPr>
        <p:spPr>
          <a:xfrm>
            <a:off x="965636" y="3276476"/>
            <a:ext cx="7162800" cy="1148976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/>
              <a:buNone/>
              <a:defRPr/>
            </a:pPr>
            <a:r>
              <a:rPr lang="en-US" sz="4400" b="1" kern="1200" dirty="0" smtClean="0">
                <a:ea typeface="ＭＳ Ｐゴシック" pitchFamily="34" charset="-128"/>
              </a:rPr>
              <a:t>Thank You</a:t>
            </a:r>
            <a:endParaRPr lang="en-US" sz="3600" b="1" kern="12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793792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1058333"/>
            <a:ext cx="9144000" cy="5166009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55298" name="Picture 53" descr="Fortinet-WorldMap-Round3-vF.png"/>
          <p:cNvPicPr>
            <a:picLocks noChangeAspect="1"/>
          </p:cNvPicPr>
          <p:nvPr/>
        </p:nvPicPr>
        <p:blipFill>
          <a:blip r:embed="rId3">
            <a:alphaModFix amt="30000"/>
          </a:blip>
          <a:srcRect/>
          <a:stretch>
            <a:fillRect/>
          </a:stretch>
        </p:blipFill>
        <p:spPr bwMode="auto">
          <a:xfrm>
            <a:off x="0" y="498631"/>
            <a:ext cx="9144000" cy="54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1" y="1647179"/>
            <a:ext cx="4333222" cy="2076258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48" y="1555659"/>
            <a:ext cx="4885742" cy="2339008"/>
          </a:xfrm>
          <a:prstGeom prst="rect">
            <a:avLst/>
          </a:prstGeom>
        </p:spPr>
      </p:pic>
      <p:sp>
        <p:nvSpPr>
          <p:cNvPr id="5529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b="0" i="0" dirty="0" smtClean="0">
                <a:latin typeface="+mj-lt"/>
              </a:rPr>
              <a:t>Global Success with Diversified Products</a:t>
            </a:r>
            <a:endParaRPr lang="en-US" b="0" i="0" dirty="0" smtClean="0">
              <a:latin typeface="+mj-lt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0" y="3659482"/>
            <a:ext cx="9144000" cy="2570335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79000">
                <a:schemeClr val="bg1">
                  <a:alpha val="78000"/>
                </a:scheme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dirty="0">
              <a:latin typeface="Arial" charset="0"/>
              <a:ea typeface="ＭＳ Ｐゴシック" pitchFamily="-110" charset="-128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85825" y="3926119"/>
            <a:ext cx="7505699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sz="2000" b="1" dirty="0">
                <a:solidFill>
                  <a:schemeClr val="accent4"/>
                </a:solidFill>
                <a:latin typeface="HelveticaNeue Condensed" charset="0"/>
                <a:ea typeface="ＭＳ Ｐゴシック" pitchFamily="-123" charset="-128"/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Nine </a:t>
            </a:r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of Top 10 </a:t>
            </a: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Global 100</a:t>
            </a:r>
            <a:endParaRPr lang="en-US" sz="2000" b="1" dirty="0">
              <a:solidFill>
                <a:schemeClr val="tx2">
                  <a:lumMod val="75000"/>
                  <a:lumOff val="25000"/>
                </a:schemeClr>
              </a:solidFill>
              <a:latin typeface="HelveticaNeue Condensed" charset="0"/>
              <a:ea typeface="ＭＳ Ｐゴシック" pitchFamily="-123" charset="-128"/>
            </a:endParaRPr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 </a:t>
            </a: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Nine of Top 10 Global 100 Aerospace &amp; Defense </a:t>
            </a:r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Seven of Top 10 Global 100 Computer Services </a:t>
            </a:r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Seven </a:t>
            </a:r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of Top 10 </a:t>
            </a:r>
            <a:r>
              <a:rPr lang="en-US" sz="2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HelveticaNeue Condensed" charset="0"/>
                <a:ea typeface="ＭＳ Ｐゴシック" pitchFamily="-123" charset="-128"/>
              </a:rPr>
              <a:t>Global 100 Major Banks</a:t>
            </a:r>
            <a:endParaRPr lang="en-US" sz="2000" b="1" dirty="0">
              <a:solidFill>
                <a:schemeClr val="tx2">
                  <a:lumMod val="75000"/>
                  <a:lumOff val="25000"/>
                </a:schemeClr>
              </a:solidFill>
              <a:latin typeface="HelveticaNeue Condensed" charset="0"/>
              <a:ea typeface="ＭＳ Ｐゴシック" pitchFamily="-123" charset="-128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1021172" y="1283678"/>
            <a:ext cx="1752600" cy="34204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Billings by Region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976680" y="1283678"/>
            <a:ext cx="1923653" cy="3391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r>
              <a:rPr lang="en-US" sz="1400" b="1" dirty="0">
                <a:solidFill>
                  <a:schemeClr val="bg1"/>
                </a:solidFill>
                <a:latin typeface="Arial" charset="0"/>
              </a:rPr>
              <a:t>Revenue by Segment</a:t>
            </a:r>
          </a:p>
        </p:txBody>
      </p:sp>
    </p:spTree>
    <p:extLst>
      <p:ext uri="{BB962C8B-B14F-4D97-AF65-F5344CB8AC3E}">
        <p14:creationId xmlns:p14="http://schemas.microsoft.com/office/powerpoint/2010/main" val="149728602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</p:spPr>
        <p:txBody>
          <a:bodyPr/>
          <a:lstStyle/>
          <a:p>
            <a:r>
              <a:rPr lang="en-US" dirty="0" smtClean="0"/>
              <a:t>Fortinet’s Yearly Growth</a:t>
            </a:r>
            <a:endParaRPr lang="en-US" dirty="0"/>
          </a:p>
        </p:txBody>
      </p:sp>
      <p:pic>
        <p:nvPicPr>
          <p:cNvPr id="5" name="Picture 4" descr="Yearly_Growth_Chart_-20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0" y="1124403"/>
            <a:ext cx="9144000" cy="496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15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IDC Network Security Market Evolution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755377" y="1280982"/>
            <a:ext cx="7936730" cy="4784033"/>
            <a:chOff x="243832" y="1104692"/>
            <a:chExt cx="8689131" cy="5639161"/>
          </a:xfrm>
        </p:grpSpPr>
        <p:sp>
          <p:nvSpPr>
            <p:cNvPr id="3" name="Left Brace 2"/>
            <p:cNvSpPr/>
            <p:nvPr/>
          </p:nvSpPr>
          <p:spPr bwMode="auto">
            <a:xfrm>
              <a:off x="3836458" y="1343174"/>
              <a:ext cx="1635648" cy="5093422"/>
            </a:xfrm>
            <a:prstGeom prst="leftBrace">
              <a:avLst>
                <a:gd name="adj1" fmla="val 58080"/>
                <a:gd name="adj2" fmla="val 57703"/>
              </a:avLst>
            </a:prstGeom>
            <a:noFill/>
            <a:ln w="7620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ounded Rectangle 4"/>
            <p:cNvSpPr/>
            <p:nvPr/>
          </p:nvSpPr>
          <p:spPr bwMode="auto">
            <a:xfrm>
              <a:off x="1528346" y="3814358"/>
              <a:ext cx="2142308" cy="90133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  <a:latin typeface="Arial" charset="0"/>
                </a:rPr>
                <a:t>UTM/NGFW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7" name="Rounded Rectangle 6"/>
            <p:cNvSpPr/>
            <p:nvPr/>
          </p:nvSpPr>
          <p:spPr bwMode="auto">
            <a:xfrm>
              <a:off x="5529960" y="3331030"/>
              <a:ext cx="2142308" cy="1410789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  <a:latin typeface="Arial" charset="0"/>
                </a:rPr>
                <a:t>UTM/NGFW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29960" y="1104692"/>
              <a:ext cx="21423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FF0000"/>
                  </a:solidFill>
                  <a:latin typeface="Helvetica 55 Roman"/>
                  <a:cs typeface="Helvetica 55 Roman"/>
                </a:rPr>
                <a:t>$11 Billion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37054" y="1885344"/>
              <a:ext cx="2103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FF0000"/>
                  </a:solidFill>
                  <a:latin typeface="Helvetica 55 Roman"/>
                  <a:cs typeface="Helvetica 55 Roman"/>
                </a:rPr>
                <a:t>$8 Billion</a:t>
              </a:r>
            </a:p>
          </p:txBody>
        </p:sp>
        <p:sp>
          <p:nvSpPr>
            <p:cNvPr id="15" name="Rounded Rectangle 14"/>
            <p:cNvSpPr/>
            <p:nvPr/>
          </p:nvSpPr>
          <p:spPr bwMode="auto">
            <a:xfrm>
              <a:off x="1537054" y="5220791"/>
              <a:ext cx="2142308" cy="90133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  <a:latin typeface="Arial" charset="0"/>
                </a:rPr>
                <a:t>FW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 bwMode="auto">
            <a:xfrm>
              <a:off x="5529960" y="5242562"/>
              <a:ext cx="2142308" cy="90133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20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  <a:latin typeface="Arial" charset="0"/>
                </a:rPr>
                <a:t>FW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07234" y="3731619"/>
              <a:ext cx="10059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7F7F7F"/>
                  </a:solidFill>
                  <a:latin typeface="Helvetica 55 Roman"/>
                  <a:cs typeface="Helvetica 55 Roman"/>
                </a:rPr>
                <a:t>$5.3B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07234" y="5477689"/>
              <a:ext cx="10059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7F7F7F"/>
                  </a:solidFill>
                  <a:latin typeface="Helvetica 55 Roman"/>
                  <a:cs typeface="Helvetica 55 Roman"/>
                </a:rPr>
                <a:t>$2.4B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3832" y="5421083"/>
              <a:ext cx="10059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>
                      <a:lumMod val="50000"/>
                    </a:schemeClr>
                  </a:solidFill>
                  <a:latin typeface="Helvetica 55 Roman"/>
                  <a:cs typeface="Helvetica 55 Roman"/>
                </a:rPr>
                <a:t>$2.6B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43832" y="3953690"/>
              <a:ext cx="10059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>
                      <a:lumMod val="50000"/>
                    </a:schemeClr>
                  </a:solidFill>
                  <a:latin typeface="Helvetica 55 Roman"/>
                  <a:cs typeface="Helvetica 55 Roman"/>
                </a:rPr>
                <a:t>$2.7B</a:t>
              </a:r>
            </a:p>
          </p:txBody>
        </p:sp>
        <p:sp>
          <p:nvSpPr>
            <p:cNvPr id="21" name="Rounded Rectangle 20"/>
            <p:cNvSpPr/>
            <p:nvPr/>
          </p:nvSpPr>
          <p:spPr bwMode="auto">
            <a:xfrm>
              <a:off x="1532700" y="4785360"/>
              <a:ext cx="2142308" cy="378824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</a:rPr>
                <a:t>VPN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 bwMode="auto">
            <a:xfrm>
              <a:off x="5529960" y="4807131"/>
              <a:ext cx="2142308" cy="378824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</a:rPr>
                <a:t>VPN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807234" y="4728754"/>
              <a:ext cx="11257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7F7F7F"/>
                  </a:solidFill>
                  <a:latin typeface="Helvetica 55 Roman"/>
                  <a:cs typeface="Helvetica 55 Roman"/>
                </a:rPr>
                <a:t>$786M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3832" y="4737463"/>
              <a:ext cx="11257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>
                      <a:lumMod val="50000"/>
                    </a:schemeClr>
                  </a:solidFill>
                  <a:latin typeface="Helvetica 55 Roman"/>
                  <a:cs typeface="Helvetica 55 Roman"/>
                </a:rPr>
                <a:t>$725M</a:t>
              </a:r>
            </a:p>
          </p:txBody>
        </p:sp>
        <p:sp>
          <p:nvSpPr>
            <p:cNvPr id="25" name="Rounded Rectangle 24"/>
            <p:cNvSpPr/>
            <p:nvPr/>
          </p:nvSpPr>
          <p:spPr bwMode="auto">
            <a:xfrm>
              <a:off x="1537054" y="3104615"/>
              <a:ext cx="2142308" cy="644435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</a:rPr>
                <a:t>IPS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 bwMode="auto">
            <a:xfrm>
              <a:off x="5529960" y="2629992"/>
              <a:ext cx="2142308" cy="644435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</a:rPr>
                <a:t>IPS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9" name="Rounded Rectangle 28"/>
            <p:cNvSpPr/>
            <p:nvPr/>
          </p:nvSpPr>
          <p:spPr bwMode="auto">
            <a:xfrm>
              <a:off x="1537054" y="2317116"/>
              <a:ext cx="2142308" cy="644435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</a:rPr>
                <a:t>SWG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0" name="Rounded Rectangle 29"/>
            <p:cNvSpPr/>
            <p:nvPr/>
          </p:nvSpPr>
          <p:spPr bwMode="auto">
            <a:xfrm>
              <a:off x="5529960" y="2037806"/>
              <a:ext cx="2142308" cy="539935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</a:rPr>
                <a:t>SWG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1" name="Rounded Rectangle 30"/>
            <p:cNvSpPr/>
            <p:nvPr/>
          </p:nvSpPr>
          <p:spPr bwMode="auto">
            <a:xfrm>
              <a:off x="5529960" y="1619792"/>
              <a:ext cx="2142308" cy="357061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rgbClr val="000000">
                        <a:alpha val="43000"/>
                      </a:srgbClr>
                    </a:outerShdw>
                  </a:effectLst>
                </a:rPr>
                <a:t>ATP</a:t>
              </a:r>
              <a:endParaRPr kumimoji="0" 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807234" y="2760611"/>
              <a:ext cx="10059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7F7F7F"/>
                  </a:solidFill>
                  <a:latin typeface="Helvetica 55 Roman"/>
                  <a:cs typeface="Helvetica 55 Roman"/>
                </a:rPr>
                <a:t>$2.1B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807234" y="2116177"/>
              <a:ext cx="749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7F7F7F"/>
                  </a:solidFill>
                  <a:latin typeface="Helvetica 55 Roman"/>
                  <a:cs typeface="Helvetica 55 Roman"/>
                </a:rPr>
                <a:t>$1B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807234" y="1550120"/>
              <a:ext cx="11257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7F7F7F"/>
                  </a:solidFill>
                  <a:latin typeface="Helvetica 55 Roman"/>
                  <a:cs typeface="Helvetica 55 Roman"/>
                </a:rPr>
                <a:t>$750M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43832" y="3165566"/>
              <a:ext cx="10059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>
                      <a:lumMod val="50000"/>
                    </a:schemeClr>
                  </a:solidFill>
                  <a:latin typeface="Helvetica 55 Roman"/>
                  <a:cs typeface="Helvetica 55 Roman"/>
                </a:rPr>
                <a:t>$1.9B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43832" y="2455817"/>
              <a:ext cx="10059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>
                      <a:lumMod val="50000"/>
                    </a:schemeClr>
                  </a:solidFill>
                  <a:latin typeface="Helvetica 55 Roman"/>
                  <a:cs typeface="Helvetica 55 Roman"/>
                </a:rPr>
                <a:t>$1.2B</a:t>
              </a:r>
            </a:p>
          </p:txBody>
        </p:sp>
        <p:pic>
          <p:nvPicPr>
            <p:cNvPr id="38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6200000">
              <a:off x="3569493" y="3749150"/>
              <a:ext cx="3243173" cy="389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TextBox 38"/>
            <p:cNvSpPr txBox="1"/>
            <p:nvPr/>
          </p:nvSpPr>
          <p:spPr>
            <a:xfrm>
              <a:off x="1537054" y="6282188"/>
              <a:ext cx="21423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Helvetica 55 Roman"/>
                  <a:cs typeface="Helvetica 55 Roman"/>
                </a:rPr>
                <a:t>2012 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529960" y="6281048"/>
              <a:ext cx="21423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2">
                      <a:lumMod val="75000"/>
                      <a:lumOff val="25000"/>
                    </a:schemeClr>
                  </a:solidFill>
                  <a:latin typeface="Helvetica 55 Roman"/>
                  <a:cs typeface="Helvetica 55 Roman"/>
                </a:rPr>
                <a:t>2017</a:t>
              </a:r>
            </a:p>
          </p:txBody>
        </p:sp>
        <p:pic>
          <p:nvPicPr>
            <p:cNvPr id="44" name="Picture 43" descr="Fortinet_Logo_WHITE.png"/>
            <p:cNvPicPr>
              <a:picLocks noChangeAspect="1"/>
            </p:cNvPicPr>
            <p:nvPr/>
          </p:nvPicPr>
          <p:blipFill rotWithShape="1">
            <a:blip r:embed="rId4">
              <a:alphaModFix amt="20000"/>
            </a:blip>
            <a:srcRect l="12624" t="1" r="68954" b="-20626"/>
            <a:stretch/>
          </p:blipFill>
          <p:spPr>
            <a:xfrm>
              <a:off x="5713122" y="3466782"/>
              <a:ext cx="1849554" cy="1404158"/>
            </a:xfrm>
            <a:prstGeom prst="rect">
              <a:avLst/>
            </a:prstGeom>
            <a:effectLst/>
          </p:spPr>
        </p:pic>
        <p:pic>
          <p:nvPicPr>
            <p:cNvPr id="45" name="Picture 44" descr="Fortinet_Logo_WHITE.png"/>
            <p:cNvPicPr>
              <a:picLocks noChangeAspect="1"/>
            </p:cNvPicPr>
            <p:nvPr/>
          </p:nvPicPr>
          <p:blipFill rotWithShape="1">
            <a:blip r:embed="rId4">
              <a:alphaModFix amt="20000"/>
            </a:blip>
            <a:srcRect l="12624" t="1" r="68954" b="-20626"/>
            <a:stretch/>
          </p:blipFill>
          <p:spPr>
            <a:xfrm>
              <a:off x="1978276" y="3901392"/>
              <a:ext cx="1164358" cy="883968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14141332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4" y="274638"/>
            <a:ext cx="7089775" cy="604837"/>
          </a:xfrm>
        </p:spPr>
        <p:txBody>
          <a:bodyPr/>
          <a:lstStyle/>
          <a:p>
            <a:r>
              <a:rPr lang="en-US" dirty="0" smtClean="0"/>
              <a:t>Fortinet 3</a:t>
            </a:r>
            <a:r>
              <a:rPr lang="en-US" baseline="30000" dirty="0" smtClean="0"/>
              <a:t>rd</a:t>
            </a:r>
            <a:r>
              <a:rPr lang="en-US" dirty="0" smtClean="0"/>
              <a:t> Largest Network Security Vendor</a:t>
            </a: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273916" y="5918777"/>
            <a:ext cx="501611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800" dirty="0" smtClean="0"/>
              <a:t>(1) IDC Worldwide Security Appliances Tracker, September 2013 (market share based on factory revenue)</a:t>
            </a:r>
            <a:endParaRPr lang="en-US" sz="1000" b="1" i="1" dirty="0"/>
          </a:p>
        </p:txBody>
      </p:sp>
      <p:pic>
        <p:nvPicPr>
          <p:cNvPr id="6" name="Picture 2" descr="http://www.item-media.co.il/User_Data/Image/id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3561" y="1302327"/>
            <a:ext cx="1706563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315480" y="5850659"/>
            <a:ext cx="40830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800" b="1" dirty="0"/>
              <a:t>Notes</a:t>
            </a:r>
          </a:p>
        </p:txBody>
      </p:sp>
      <p:sp>
        <p:nvSpPr>
          <p:cNvPr id="8" name="AutoShape 65"/>
          <p:cNvSpPr>
            <a:spLocks noChangeArrowheads="1"/>
          </p:cNvSpPr>
          <p:nvPr/>
        </p:nvSpPr>
        <p:spPr bwMode="auto">
          <a:xfrm>
            <a:off x="304800" y="1524000"/>
            <a:ext cx="3308560" cy="579438"/>
          </a:xfrm>
          <a:prstGeom prst="roundRect">
            <a:avLst>
              <a:gd name="adj" fmla="val 16667"/>
            </a:avLst>
          </a:prstGeom>
          <a:solidFill>
            <a:srgbClr val="64676D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 anchor="ctr">
            <a:norm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>
                <a:solidFill>
                  <a:schemeClr val="bg1"/>
                </a:solidFill>
              </a:rPr>
              <a:t>Worldwide </a:t>
            </a:r>
            <a:r>
              <a:rPr lang="en-US" sz="1400" dirty="0" smtClean="0">
                <a:solidFill>
                  <a:schemeClr val="bg1"/>
                </a:solidFill>
              </a:rPr>
              <a:t>Security Appliance</a:t>
            </a: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400" dirty="0" smtClean="0">
                <a:solidFill>
                  <a:schemeClr val="bg1"/>
                </a:solidFill>
              </a:rPr>
              <a:t>Market Share Q2 2013 </a:t>
            </a:r>
            <a:r>
              <a:rPr lang="en-US" sz="1400" baseline="30000" dirty="0">
                <a:solidFill>
                  <a:schemeClr val="bg1"/>
                </a:solidFill>
              </a:rPr>
              <a:t>(1)</a:t>
            </a:r>
          </a:p>
        </p:txBody>
      </p:sp>
      <p:graphicFrame>
        <p:nvGraphicFramePr>
          <p:cNvPr id="9" name="Group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494961"/>
              </p:ext>
            </p:extLst>
          </p:nvPr>
        </p:nvGraphicFramePr>
        <p:xfrm>
          <a:off x="304800" y="2438400"/>
          <a:ext cx="3418464" cy="2650302"/>
        </p:xfrm>
        <a:graphic>
          <a:graphicData uri="http://schemas.openxmlformats.org/drawingml/2006/table">
            <a:tbl>
              <a:tblPr/>
              <a:tblGrid>
                <a:gridCol w="448635"/>
                <a:gridCol w="1376556"/>
                <a:gridCol w="734291"/>
                <a:gridCol w="858982"/>
              </a:tblGrid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Rank</a:t>
                      </a:r>
                    </a:p>
                  </a:txBody>
                  <a:tcPr marL="36576" marR="36576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Company</a:t>
                      </a: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Market Share (%)</a:t>
                      </a:r>
                      <a:endParaRPr kumimoji="0" lang="en-US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Growth Y/Y</a:t>
                      </a:r>
                      <a:endParaRPr kumimoji="0" lang="en-US" sz="12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</a:t>
                      </a: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Cisco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</a:t>
                      </a: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16.2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</a:t>
                      </a: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0%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</a:t>
                      </a:r>
                    </a:p>
                  </a:txBody>
                  <a:tcPr marL="36576" marR="36576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Check Point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12.5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  4%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3</a:t>
                      </a: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6.2</a:t>
                      </a: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 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13%</a:t>
                      </a: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4</a:t>
                      </a: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Juniper</a:t>
                      </a: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5.5</a:t>
                      </a: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(19%)</a:t>
                      </a: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5</a:t>
                      </a: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69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Blue Coat</a:t>
                      </a:r>
                    </a:p>
                  </a:txBody>
                  <a:tcPr marL="36576" marR="36576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69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5.1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693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 61%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22860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693">
                        <a:alpha val="50000"/>
                      </a:srgbClr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6</a:t>
                      </a:r>
                    </a:p>
                  </a:txBody>
                  <a:tcPr marL="36576" marR="36576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McAfee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5.0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 10%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0" marT="36576" marB="36576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Market Size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  $8.5 Bil.</a:t>
                      </a: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36576" marR="0" marT="36576" marB="3657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722" y="3604734"/>
            <a:ext cx="1233487" cy="142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Chart 10"/>
          <p:cNvGraphicFramePr/>
          <p:nvPr/>
        </p:nvGraphicFramePr>
        <p:xfrm>
          <a:off x="3893128" y="2050473"/>
          <a:ext cx="4876800" cy="3508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1116824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53" descr="Fortinet-WorldMap-Round3-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8" y="882650"/>
            <a:ext cx="7910512" cy="464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b="0" i="0" dirty="0" smtClean="0">
                <a:latin typeface="+mj-lt"/>
              </a:rPr>
              <a:t>Global Customers</a:t>
            </a:r>
            <a:endParaRPr lang="en-US" b="0" i="0" dirty="0" smtClean="0">
              <a:latin typeface="+mj-lt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3278912" y="1835726"/>
            <a:ext cx="2627782" cy="2692400"/>
            <a:chOff x="3232728" y="1824181"/>
            <a:chExt cx="2627782" cy="2692400"/>
          </a:xfrm>
        </p:grpSpPr>
        <p:sp>
          <p:nvSpPr>
            <p:cNvPr id="5" name="Oval 4"/>
            <p:cNvSpPr/>
            <p:nvPr/>
          </p:nvSpPr>
          <p:spPr bwMode="auto">
            <a:xfrm>
              <a:off x="3232728" y="1824181"/>
              <a:ext cx="2627782" cy="2692400"/>
            </a:xfrm>
            <a:prstGeom prst="ellipse">
              <a:avLst/>
            </a:prstGeom>
            <a:solidFill>
              <a:schemeClr val="bg1">
                <a:lumMod val="85000"/>
                <a:alpha val="8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02038" y="2585677"/>
              <a:ext cx="457200" cy="457200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06850" y="2217881"/>
              <a:ext cx="457200" cy="4572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677070" y="3003049"/>
              <a:ext cx="173312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sz="2800" dirty="0">
                  <a:solidFill>
                    <a:srgbClr val="C00000"/>
                  </a:solidFill>
                  <a:latin typeface="HelveticaNeue Condensed" charset="0"/>
                </a:rPr>
                <a:t>Top 10 Fortune 500 </a:t>
              </a:r>
            </a:p>
          </p:txBody>
        </p:sp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305300" y="2217881"/>
              <a:ext cx="457200" cy="457200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03750" y="2217881"/>
              <a:ext cx="457200" cy="457200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02200" y="2217881"/>
              <a:ext cx="457200" cy="457200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305300" y="2573481"/>
              <a:ext cx="457200" cy="457200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03750" y="2573481"/>
              <a:ext cx="457200" cy="457200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978"/>
                      </a14:imgEffect>
                      <a14:imgEffect>
                        <a14:saturation sat="400000"/>
                      </a14:imgEffect>
                      <a14:imgEffect>
                        <a14:brightnessContrast bright="-8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01621" y="2226504"/>
              <a:ext cx="457200" cy="457200"/>
            </a:xfrm>
            <a:prstGeom prst="rect">
              <a:avLst/>
            </a:prstGeom>
          </p:spPr>
        </p:pic>
      </p:grpSp>
      <p:grpSp>
        <p:nvGrpSpPr>
          <p:cNvPr id="3" name="Group 7"/>
          <p:cNvGrpSpPr/>
          <p:nvPr/>
        </p:nvGrpSpPr>
        <p:grpSpPr>
          <a:xfrm>
            <a:off x="6330373" y="1806863"/>
            <a:ext cx="2627782" cy="2692400"/>
            <a:chOff x="6330373" y="1806863"/>
            <a:chExt cx="2627782" cy="2692400"/>
          </a:xfrm>
        </p:grpSpPr>
        <p:sp>
          <p:nvSpPr>
            <p:cNvPr id="96" name="Oval 95"/>
            <p:cNvSpPr/>
            <p:nvPr/>
          </p:nvSpPr>
          <p:spPr bwMode="auto">
            <a:xfrm>
              <a:off x="6330373" y="1806863"/>
              <a:ext cx="2627782" cy="2692400"/>
            </a:xfrm>
            <a:prstGeom prst="ellipse">
              <a:avLst/>
            </a:prstGeom>
            <a:solidFill>
              <a:schemeClr val="bg1">
                <a:lumMod val="85000"/>
                <a:alpha val="8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6721764" y="2939550"/>
              <a:ext cx="193617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sz="2800" dirty="0">
                  <a:solidFill>
                    <a:srgbClr val="C00000"/>
                  </a:solidFill>
                  <a:latin typeface="HelveticaNeue Condensed" charset="0"/>
                </a:rPr>
                <a:t>Top 10 </a:t>
              </a:r>
              <a:r>
                <a:rPr lang="en-US" sz="2800" dirty="0" smtClean="0">
                  <a:solidFill>
                    <a:srgbClr val="C00000"/>
                  </a:solidFill>
                  <a:latin typeface="HelveticaNeue Condensed" charset="0"/>
                </a:rPr>
                <a:t>Global 500 Banks </a:t>
              </a:r>
              <a:endParaRPr lang="en-US" sz="2800" dirty="0">
                <a:solidFill>
                  <a:srgbClr val="C00000"/>
                </a:solidFill>
                <a:latin typeface="HelveticaNeue Condensed" charset="0"/>
              </a:endParaRPr>
            </a:p>
          </p:txBody>
        </p:sp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70123" y="2549813"/>
              <a:ext cx="450850" cy="450850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39998" y="2549813"/>
              <a:ext cx="450850" cy="450850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409873" y="2549813"/>
              <a:ext cx="450850" cy="450850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679748" y="2549813"/>
              <a:ext cx="450850" cy="450850"/>
            </a:xfrm>
            <a:prstGeom prst="rect">
              <a:avLst/>
            </a:prstGeom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949623" y="2549813"/>
              <a:ext cx="450850" cy="450850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76473" y="2187863"/>
              <a:ext cx="450850" cy="450850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46348" y="2187863"/>
              <a:ext cx="450850" cy="450850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416223" y="2187863"/>
              <a:ext cx="450850" cy="450850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686098" y="2187863"/>
              <a:ext cx="450850" cy="450850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9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55973" y="2187863"/>
              <a:ext cx="450850" cy="450850"/>
            </a:xfrm>
            <a:prstGeom prst="rect">
              <a:avLst/>
            </a:prstGeom>
          </p:spPr>
        </p:pic>
      </p:grpSp>
      <p:grpSp>
        <p:nvGrpSpPr>
          <p:cNvPr id="7" name="Group 9"/>
          <p:cNvGrpSpPr/>
          <p:nvPr/>
        </p:nvGrpSpPr>
        <p:grpSpPr>
          <a:xfrm>
            <a:off x="207811" y="1901536"/>
            <a:ext cx="2627782" cy="2692400"/>
            <a:chOff x="207811" y="1901536"/>
            <a:chExt cx="2627782" cy="2692400"/>
          </a:xfrm>
        </p:grpSpPr>
        <p:sp>
          <p:nvSpPr>
            <p:cNvPr id="122" name="Oval 121"/>
            <p:cNvSpPr/>
            <p:nvPr/>
          </p:nvSpPr>
          <p:spPr bwMode="auto">
            <a:xfrm>
              <a:off x="207811" y="1901536"/>
              <a:ext cx="2627782" cy="2692400"/>
            </a:xfrm>
            <a:prstGeom prst="ellipse">
              <a:avLst/>
            </a:prstGeom>
            <a:solidFill>
              <a:schemeClr val="bg1">
                <a:lumMod val="85000"/>
                <a:alpha val="89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553020" y="3022677"/>
              <a:ext cx="193617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sz="2800" dirty="0" smtClean="0">
                  <a:solidFill>
                    <a:srgbClr val="C00000"/>
                  </a:solidFill>
                  <a:latin typeface="HelveticaNeue Condensed" charset="0"/>
                </a:rPr>
                <a:t>Top 5 Global Carriers</a:t>
              </a:r>
              <a:endParaRPr lang="en-US" sz="2800" dirty="0">
                <a:solidFill>
                  <a:srgbClr val="C00000"/>
                </a:solidFill>
                <a:latin typeface="HelveticaNeue Condensed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9700" y="2175163"/>
              <a:ext cx="584200" cy="584200"/>
            </a:xfrm>
            <a:prstGeom prst="rect">
              <a:avLst/>
            </a:prstGeom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42282" y="2165927"/>
              <a:ext cx="584200" cy="584200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04100" y="2177472"/>
              <a:ext cx="584200" cy="584200"/>
            </a:xfrm>
            <a:prstGeom prst="rect">
              <a:avLst/>
            </a:prstGeom>
          </p:spPr>
        </p:pic>
        <p:pic>
          <p:nvPicPr>
            <p:cNvPr id="136" name="Picture 135"/>
            <p:cNvPicPr>
              <a:picLocks noChangeAspect="1"/>
            </p:cNvPicPr>
            <p:nvPr/>
          </p:nvPicPr>
          <p:blipFill>
            <a:blip r:embed="rId1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22918" y="2627746"/>
              <a:ext cx="584200" cy="584200"/>
            </a:xfrm>
            <a:prstGeom prst="rect">
              <a:avLst/>
            </a:prstGeom>
          </p:spPr>
        </p:pic>
        <p:pic>
          <p:nvPicPr>
            <p:cNvPr id="137" name="Picture 136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461646" y="2627745"/>
              <a:ext cx="584200" cy="584200"/>
            </a:xfrm>
            <a:prstGeom prst="rect">
              <a:avLst/>
            </a:prstGeom>
          </p:spPr>
        </p:pic>
      </p:grpSp>
      <p:sp>
        <p:nvSpPr>
          <p:cNvPr id="64" name="Rectangle 63"/>
          <p:cNvSpPr/>
          <p:nvPr/>
        </p:nvSpPr>
        <p:spPr bwMode="auto">
          <a:xfrm>
            <a:off x="-12877800" y="5029200"/>
            <a:ext cx="22021800" cy="1001713"/>
          </a:xfrm>
          <a:prstGeom prst="rect">
            <a:avLst/>
          </a:prstGeom>
          <a:solidFill>
            <a:schemeClr val="bg1">
              <a:alpha val="78000"/>
            </a:schemeClr>
          </a:solidFill>
          <a:ln w="12700" cap="flat" cmpd="sng" algn="ctr">
            <a:solidFill>
              <a:schemeClr val="bg2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ea typeface="ＭＳ Ｐゴシック" pitchFamily="-110" charset="-128"/>
              <a:cs typeface="+mn-cs"/>
            </a:endParaRPr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978"/>
                    </a14:imgEffect>
                    <a14:imgEffect>
                      <a14:saturation sat="400000"/>
                    </a14:imgEffect>
                    <a14:imgEffect>
                      <a14:brightnessContrast bright="-8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1329" y="2584754"/>
            <a:ext cx="457200" cy="457200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978"/>
                    </a14:imgEffect>
                    <a14:imgEffect>
                      <a14:saturation sat="400000"/>
                    </a14:imgEffect>
                    <a14:imgEffect>
                      <a14:brightnessContrast bright="-8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6719" y="2584754"/>
            <a:ext cx="457200" cy="457200"/>
          </a:xfrm>
          <a:prstGeom prst="rect">
            <a:avLst/>
          </a:prstGeom>
        </p:spPr>
      </p:pic>
      <p:pic>
        <p:nvPicPr>
          <p:cNvPr id="94" name="Picture 64" descr="http://www.logoeps.net/wp-content/uploads/2012/04/nissan_motor-logo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-10058400" y="5029200"/>
            <a:ext cx="857250" cy="170223"/>
          </a:xfrm>
          <a:prstGeom prst="rect">
            <a:avLst/>
          </a:prstGeom>
          <a:noFill/>
        </p:spPr>
      </p:pic>
      <p:pic>
        <p:nvPicPr>
          <p:cNvPr id="127" name="Picture 24" descr="http://www.conceptcupboard.com/blog/wp-content/uploads/2013/09/google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-4495800" y="5105400"/>
            <a:ext cx="714375" cy="238325"/>
          </a:xfrm>
          <a:prstGeom prst="rect">
            <a:avLst/>
          </a:prstGeom>
          <a:noFill/>
        </p:spPr>
      </p:pic>
      <p:grpSp>
        <p:nvGrpSpPr>
          <p:cNvPr id="186" name="Group 185"/>
          <p:cNvGrpSpPr/>
          <p:nvPr/>
        </p:nvGrpSpPr>
        <p:grpSpPr>
          <a:xfrm>
            <a:off x="-12877800" y="4876800"/>
            <a:ext cx="22021800" cy="1204194"/>
            <a:chOff x="-12877800" y="4876800"/>
            <a:chExt cx="22021800" cy="1204194"/>
          </a:xfrm>
        </p:grpSpPr>
        <p:pic>
          <p:nvPicPr>
            <p:cNvPr id="114" name="Picture 28" descr="http://www.vodafone.co.uk/cs/groups/public/documents/webcontent/1287x929_vodafone_logo.jpg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2971799" y="5029200"/>
              <a:ext cx="685801" cy="495034"/>
            </a:xfrm>
            <a:prstGeom prst="rect">
              <a:avLst/>
            </a:prstGeom>
            <a:noFill/>
          </p:spPr>
        </p:pic>
        <p:pic>
          <p:nvPicPr>
            <p:cNvPr id="55304" name="Picture 15" descr="unisys">
              <a:hlinkClick r:id="rId20"/>
            </p:cNvPr>
            <p:cNvPicPr>
              <a:picLocks noChangeAspect="1" noChangeArrowheads="1"/>
            </p:cNvPicPr>
            <p:nvPr/>
          </p:nvPicPr>
          <p:blipFill>
            <a:blip r:embed="rId21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7119450" y="4876800"/>
              <a:ext cx="999968" cy="538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5" name="Picture 26"/>
            <p:cNvPicPr>
              <a:picLocks noChangeAspect="1" noChangeArrowheads="1"/>
            </p:cNvPicPr>
            <p:nvPr/>
          </p:nvPicPr>
          <p:blipFill>
            <a:blip r:embed="rId2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5715000" y="5791200"/>
              <a:ext cx="1399955" cy="217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7" name="Picture 32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-10287000" y="5486400"/>
              <a:ext cx="609600" cy="281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8" name="Picture 33" descr="logo"/>
            <p:cNvPicPr>
              <a:picLocks noChangeAspect="1" noChangeArrowheads="1"/>
            </p:cNvPicPr>
            <p:nvPr/>
          </p:nvPicPr>
          <p:blipFill>
            <a:blip r:embed="rId2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8153400" y="5638800"/>
              <a:ext cx="1066800" cy="411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09" name="Picture 41" descr="Countrywide%2520Financial%2520Logo%2520copy">
              <a:hlinkClick r:id="rId25"/>
            </p:cNvPr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-8153400" y="5105400"/>
              <a:ext cx="1064966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0" name="Picture 44" descr="Hughes_hac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-9144000" y="5029200"/>
              <a:ext cx="918231" cy="381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3" name="Picture 18"/>
            <p:cNvPicPr>
              <a:picLocks noChangeAspect="1" noChangeArrowheads="1"/>
            </p:cNvPicPr>
            <p:nvPr/>
          </p:nvPicPr>
          <p:blipFill>
            <a:blip r:embed="rId2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7508528" y="5334000"/>
              <a:ext cx="1153007" cy="152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4" name="Picture 31"/>
            <p:cNvPicPr>
              <a:picLocks noChangeAspect="1" noChangeArrowheads="1"/>
            </p:cNvPicPr>
            <p:nvPr/>
          </p:nvPicPr>
          <p:blipFill>
            <a:blip r:embed="rId2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533400" y="5105400"/>
              <a:ext cx="778970" cy="297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5" name="Picture 34" descr="www.pizzahut.com"/>
            <p:cNvPicPr>
              <a:picLocks noChangeAspect="1" noChangeArrowheads="1"/>
            </p:cNvPicPr>
            <p:nvPr/>
          </p:nvPicPr>
          <p:blipFill>
            <a:blip r:embed="rId3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5638800" y="5410200"/>
              <a:ext cx="353550" cy="374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7" name="Picture 37" descr="homeLogoNew">
              <a:hlinkClick r:id="rId31"/>
            </p:cNvPr>
            <p:cNvPicPr>
              <a:picLocks noChangeAspect="1" noChangeArrowheads="1"/>
            </p:cNvPicPr>
            <p:nvPr/>
          </p:nvPicPr>
          <p:blipFill>
            <a:blip r:embed="rId3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9538"/>
            <a:stretch>
              <a:fillRect/>
            </a:stretch>
          </p:blipFill>
          <p:spPr bwMode="auto">
            <a:xfrm>
              <a:off x="-2819399" y="5165695"/>
              <a:ext cx="838200" cy="182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8" name="Picture 38" descr="Home">
              <a:hlinkClick r:id="rId33"/>
            </p:cNvPr>
            <p:cNvPicPr>
              <a:picLocks noChangeAspect="1" noChangeArrowheads="1"/>
            </p:cNvPicPr>
            <p:nvPr/>
          </p:nvPicPr>
          <p:blipFill>
            <a:blip r:embed="rId3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3505200" y="5715000"/>
              <a:ext cx="975621" cy="254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9" name="Picture 40" descr="VW_Logo_r">
              <a:hlinkClick r:id="rId35"/>
            </p:cNvPr>
            <p:cNvPicPr>
              <a:picLocks noChangeAspect="1" noChangeArrowheads="1"/>
            </p:cNvPicPr>
            <p:nvPr/>
          </p:nvPicPr>
          <p:blipFill>
            <a:blip r:embed="rId36">
              <a:clrChange>
                <a:clrFrom>
                  <a:srgbClr val="FFFAF8"/>
                </a:clrFrom>
                <a:clrTo>
                  <a:srgbClr val="FFFA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752599" y="5410200"/>
              <a:ext cx="918231" cy="614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0" name="Picture 42" descr="harley">
              <a:hlinkClick r:id="rId37"/>
            </p:cNvPr>
            <p:cNvPicPr>
              <a:picLocks noChangeAspect="1" noChangeArrowheads="1"/>
            </p:cNvPicPr>
            <p:nvPr/>
          </p:nvPicPr>
          <p:blipFill>
            <a:blip r:embed="rId38">
              <a:clrChange>
                <a:clrFrom>
                  <a:srgbClr val="F6FEFF"/>
                </a:clrFrom>
                <a:clrTo>
                  <a:srgbClr val="F6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6263478" y="5029200"/>
              <a:ext cx="778155" cy="50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1" name="Picture 45" descr="Go to fullsize image">
              <a:hlinkClick r:id="rId39"/>
            </p:cNvPr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1066800" y="5486400"/>
              <a:ext cx="466893" cy="565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2" name="Picture 49" descr="Go to fullsize image">
              <a:hlinkClick r:id="rId41"/>
            </p:cNvPr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-7162800" y="5486400"/>
              <a:ext cx="518738" cy="473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3" name="Picture 56" descr="Go to fullsize image">
              <a:hlinkClick r:id="rId43"/>
            </p:cNvPr>
            <p:cNvPicPr>
              <a:picLocks noChangeAspect="1" noChangeArrowheads="1"/>
            </p:cNvPicPr>
            <p:nvPr/>
          </p:nvPicPr>
          <p:blipFill>
            <a:blip r:embed="rId4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6666"/>
            <a:stretch>
              <a:fillRect/>
            </a:stretch>
          </p:blipFill>
          <p:spPr bwMode="auto">
            <a:xfrm>
              <a:off x="-5638800" y="5029200"/>
              <a:ext cx="1209363" cy="343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4" name="Picture 3" descr="8823_espn_logo_150_12071">
              <a:hlinkClick r:id="rId45"/>
            </p:cNvPr>
            <p:cNvPicPr>
              <a:picLocks noChangeAspect="1" noChangeArrowheads="1"/>
            </p:cNvPicPr>
            <p:nvPr/>
          </p:nvPicPr>
          <p:blipFill>
            <a:blip r:embed="rId4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t="30000" b="30000"/>
            <a:stretch>
              <a:fillRect/>
            </a:stretch>
          </p:blipFill>
          <p:spPr bwMode="auto">
            <a:xfrm>
              <a:off x="1600200" y="5715000"/>
              <a:ext cx="1168658" cy="365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5" name="Picture 14" descr="Go to fullsize image">
              <a:hlinkClick r:id="rId47"/>
            </p:cNvPr>
            <p:cNvPicPr>
              <a:picLocks noChangeAspect="1" noChangeArrowheads="1"/>
            </p:cNvPicPr>
            <p:nvPr/>
          </p:nvPicPr>
          <p:blipFill>
            <a:blip r:embed="rId4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4286"/>
            <a:stretch>
              <a:fillRect/>
            </a:stretch>
          </p:blipFill>
          <p:spPr bwMode="auto">
            <a:xfrm>
              <a:off x="2819400" y="5638800"/>
              <a:ext cx="1050107" cy="423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6" name="Picture 17"/>
            <p:cNvPicPr>
              <a:picLocks noChangeAspect="1" noChangeArrowheads="1"/>
            </p:cNvPicPr>
            <p:nvPr/>
          </p:nvPicPr>
          <p:blipFill>
            <a:blip r:embed="rId4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98611" y="5785549"/>
              <a:ext cx="1400680" cy="154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7" name="Picture 24"/>
            <p:cNvPicPr>
              <a:picLocks noChangeAspect="1" noChangeArrowheads="1"/>
            </p:cNvPicPr>
            <p:nvPr/>
          </p:nvPicPr>
          <p:blipFill>
            <a:blip r:embed="rId5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53000" y="5410200"/>
              <a:ext cx="791279" cy="447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8" name="Picture 25"/>
            <p:cNvPicPr>
              <a:picLocks noChangeAspect="1" noChangeArrowheads="1"/>
            </p:cNvPicPr>
            <p:nvPr/>
          </p:nvPicPr>
          <p:blipFill>
            <a:blip r:embed="rId5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8001000" y="5257800"/>
              <a:ext cx="548577" cy="428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29" name="Picture 28"/>
            <p:cNvPicPr>
              <a:picLocks noChangeAspect="1" noChangeArrowheads="1"/>
            </p:cNvPicPr>
            <p:nvPr/>
          </p:nvPicPr>
          <p:blipFill>
            <a:blip r:embed="rId5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27514" y="5105400"/>
              <a:ext cx="516486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0" name="Picture 29"/>
            <p:cNvPicPr>
              <a:picLocks noChangeAspect="1" noChangeArrowheads="1"/>
            </p:cNvPicPr>
            <p:nvPr/>
          </p:nvPicPr>
          <p:blipFill>
            <a:blip r:embed="rId5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200" y="5029200"/>
              <a:ext cx="593025" cy="345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1" name="Picture 30"/>
            <p:cNvPicPr>
              <a:picLocks noChangeAspect="1" noChangeArrowheads="1"/>
            </p:cNvPicPr>
            <p:nvPr/>
          </p:nvPicPr>
          <p:blipFill>
            <a:blip r:embed="rId5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79762" y="5715000"/>
              <a:ext cx="5642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2" name="Picture 36" descr="CNBC">
              <a:hlinkClick r:id="rId55"/>
            </p:cNvPr>
            <p:cNvPicPr>
              <a:picLocks noChangeAspect="1" noChangeArrowheads="1"/>
            </p:cNvPicPr>
            <p:nvPr/>
          </p:nvPicPr>
          <p:blipFill>
            <a:blip r:embed="rId56"/>
            <a:srcRect/>
            <a:stretch>
              <a:fillRect/>
            </a:stretch>
          </p:blipFill>
          <p:spPr bwMode="auto">
            <a:xfrm>
              <a:off x="-3352800" y="5334000"/>
              <a:ext cx="592784" cy="348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3" name="Picture 39" descr="bt"/>
            <p:cNvPicPr>
              <a:picLocks noChangeAspect="1" noChangeArrowheads="1"/>
            </p:cNvPicPr>
            <p:nvPr/>
          </p:nvPicPr>
          <p:blipFill>
            <a:blip r:embed="rId5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81400" y="5029200"/>
              <a:ext cx="855971" cy="360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4" name="Picture 43" descr="united-states-navy">
              <a:hlinkClick r:id="rId58"/>
            </p:cNvPr>
            <p:cNvPicPr>
              <a:picLocks noChangeAspect="1" noChangeArrowheads="1"/>
            </p:cNvPicPr>
            <p:nvPr/>
          </p:nvPicPr>
          <p:blipFill>
            <a:blip r:embed="rId5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" y="5410200"/>
              <a:ext cx="700340" cy="603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5" name="Picture 46" descr="Global Crossing">
              <a:hlinkClick r:id="rId60"/>
            </p:cNvPr>
            <p:cNvPicPr>
              <a:picLocks noChangeAspect="1" noChangeArrowheads="1"/>
            </p:cNvPicPr>
            <p:nvPr/>
          </p:nvPicPr>
          <p:blipFill>
            <a:blip r:embed="rId6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4495800" y="5410200"/>
              <a:ext cx="1059450" cy="112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6" name="Picture 48" descr="Go to fullsize image">
              <a:hlinkClick r:id="rId62"/>
            </p:cNvPr>
            <p:cNvPicPr>
              <a:picLocks noChangeAspect="1" noChangeArrowheads="1"/>
            </p:cNvPicPr>
            <p:nvPr/>
          </p:nvPicPr>
          <p:blipFill>
            <a:blip r:embed="rId6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91400" y="5105400"/>
              <a:ext cx="671917" cy="533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7" name="Picture 50" descr="Go to fullsize image">
              <a:hlinkClick r:id="rId64"/>
            </p:cNvPr>
            <p:cNvPicPr>
              <a:picLocks noChangeAspect="1" noChangeArrowheads="1"/>
            </p:cNvPicPr>
            <p:nvPr/>
          </p:nvPicPr>
          <p:blipFill>
            <a:blip r:embed="rId65"/>
            <a:srcRect/>
            <a:stretch>
              <a:fillRect/>
            </a:stretch>
          </p:blipFill>
          <p:spPr bwMode="auto">
            <a:xfrm>
              <a:off x="304800" y="5029200"/>
              <a:ext cx="1064313" cy="333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8" name="Picture 52" descr="Orange-Business-Services-Expands-Business-Everywhere-in-the-US-by-Partnering-with-T-Mobile-HotSpot-2">
              <a:hlinkClick r:id="rId66"/>
            </p:cNvPr>
            <p:cNvPicPr>
              <a:picLocks noChangeAspect="1" noChangeArrowheads="1"/>
            </p:cNvPicPr>
            <p:nvPr/>
          </p:nvPicPr>
          <p:blipFill>
            <a:blip r:embed="rId67"/>
            <a:srcRect/>
            <a:stretch>
              <a:fillRect/>
            </a:stretch>
          </p:blipFill>
          <p:spPr bwMode="auto">
            <a:xfrm>
              <a:off x="-4114800" y="5562600"/>
              <a:ext cx="533401" cy="42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39" name="Picture 53" descr="joblogo">
              <a:hlinkClick r:id="rId68"/>
            </p:cNvPr>
            <p:cNvPicPr>
              <a:picLocks noChangeAspect="1" noChangeArrowheads="1"/>
            </p:cNvPicPr>
            <p:nvPr/>
          </p:nvPicPr>
          <p:blipFill>
            <a:blip r:embed="rId69">
              <a:clrChange>
                <a:clrFrom>
                  <a:srgbClr val="FDFEF9"/>
                </a:clrFrom>
                <a:clrTo>
                  <a:srgbClr val="FDFE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0058400" y="5791200"/>
              <a:ext cx="381000" cy="241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0" name="Picture 54" descr="Welcome to DunkinDonuts.com">
              <a:hlinkClick r:id="rId70"/>
            </p:cNvPr>
            <p:cNvPicPr>
              <a:picLocks noChangeAspect="1" noChangeArrowheads="1"/>
            </p:cNvPicPr>
            <p:nvPr/>
          </p:nvPicPr>
          <p:blipFill>
            <a:blip r:embed="rId7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87010" y="5638800"/>
              <a:ext cx="1033509" cy="354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1" name="Picture 2" descr="http://www.lyngsat-logo.com/logo/corp/bb/belgacom.jpg"/>
            <p:cNvPicPr>
              <a:picLocks noChangeAspect="1" noChangeArrowheads="1"/>
            </p:cNvPicPr>
            <p:nvPr/>
          </p:nvPicPr>
          <p:blipFill>
            <a:blip r:embed="rId7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4896" b="29611"/>
            <a:stretch>
              <a:fillRect/>
            </a:stretch>
          </p:blipFill>
          <p:spPr bwMode="auto">
            <a:xfrm>
              <a:off x="-5257800" y="5457876"/>
              <a:ext cx="981833" cy="307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2" name="Picture 21"/>
            <p:cNvPicPr>
              <a:picLocks noChangeAspect="1" noChangeArrowheads="1"/>
            </p:cNvPicPr>
            <p:nvPr/>
          </p:nvPicPr>
          <p:blipFill>
            <a:blip r:embed="rId7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9356" b="14870"/>
            <a:stretch>
              <a:fillRect/>
            </a:stretch>
          </p:blipFill>
          <p:spPr bwMode="auto">
            <a:xfrm>
              <a:off x="-11277600" y="5029200"/>
              <a:ext cx="1223315" cy="207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3" name="Picture 10"/>
            <p:cNvPicPr>
              <a:picLocks noChangeAspect="1" noChangeArrowheads="1"/>
            </p:cNvPicPr>
            <p:nvPr/>
          </p:nvPicPr>
          <p:blipFill>
            <a:blip r:embed="rId74">
              <a:clrChange>
                <a:clrFrom>
                  <a:srgbClr val="FEF9FD"/>
                </a:clrFrom>
                <a:clrTo>
                  <a:srgbClr val="FEF9FD">
                    <a:alpha val="0"/>
                  </a:srgbClr>
                </a:clrTo>
              </a:clrChange>
            </a:blip>
            <a:srcRect t="35995" b="35995"/>
            <a:stretch>
              <a:fillRect/>
            </a:stretch>
          </p:blipFill>
          <p:spPr bwMode="auto">
            <a:xfrm>
              <a:off x="-3733800" y="5029200"/>
              <a:ext cx="890902" cy="180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4" name="Picture 49"/>
            <p:cNvPicPr>
              <a:picLocks noChangeAspect="1" noChangeArrowheads="1"/>
            </p:cNvPicPr>
            <p:nvPr/>
          </p:nvPicPr>
          <p:blipFill>
            <a:blip r:embed="rId7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201400" y="5544713"/>
              <a:ext cx="852721" cy="200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5" name="Picture 6" descr="lvmh"/>
            <p:cNvPicPr>
              <a:picLocks noChangeAspect="1" noChangeArrowheads="1"/>
            </p:cNvPicPr>
            <p:nvPr/>
          </p:nvPicPr>
          <p:blipFill>
            <a:blip r:embed="rId7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2877800" y="5049409"/>
              <a:ext cx="707055" cy="237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6" name="Picture 23" descr="fiat logo"/>
            <p:cNvPicPr>
              <a:picLocks noChangeAspect="1" noChangeArrowheads="1"/>
            </p:cNvPicPr>
            <p:nvPr/>
          </p:nvPicPr>
          <p:blipFill>
            <a:blip r:embed="rId77"/>
            <a:srcRect/>
            <a:stretch>
              <a:fillRect/>
            </a:stretch>
          </p:blipFill>
          <p:spPr bwMode="auto">
            <a:xfrm>
              <a:off x="5791200" y="5562600"/>
              <a:ext cx="357722" cy="328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7" name="Picture 34" descr="sharp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7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982450" y="5848350"/>
              <a:ext cx="865228" cy="121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48" name="Picture 44"/>
            <p:cNvPicPr>
              <a:picLocks noChangeAspect="1" noChangeArrowheads="1"/>
            </p:cNvPicPr>
            <p:nvPr/>
          </p:nvPicPr>
          <p:blipFill>
            <a:blip r:embed="rId7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506201" y="5181600"/>
              <a:ext cx="533401" cy="298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50" name="Picture 62" descr="barclayscapital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8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2877800" y="5410200"/>
              <a:ext cx="762000" cy="217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51" name="Picture 41" descr="Teva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81">
              <a:clrChange>
                <a:clrFrom>
                  <a:srgbClr val="F3F6EB"/>
                </a:clrFrom>
                <a:clrTo>
                  <a:srgbClr val="F3F6EB">
                    <a:alpha val="0"/>
                  </a:srgbClr>
                </a:clrTo>
              </a:clrChange>
            </a:blip>
            <a:srcRect l="3664" t="25600" r="43970" b="12801"/>
            <a:stretch>
              <a:fillRect/>
            </a:stretch>
          </p:blipFill>
          <p:spPr bwMode="auto">
            <a:xfrm>
              <a:off x="-10058400" y="5181600"/>
              <a:ext cx="965142" cy="29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52" name="Picture 2" descr="http://teentechblog.com/2009/04/24/6-new-and-upcoming-sprint-phones/">
              <a:hlinkClick r:id="rId82"/>
            </p:cNvPr>
            <p:cNvPicPr>
              <a:picLocks noChangeAspect="1" noChangeArrowheads="1"/>
            </p:cNvPicPr>
            <p:nvPr/>
          </p:nvPicPr>
          <p:blipFill>
            <a:blip r:embed="rId8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963400" y="5486400"/>
              <a:ext cx="713499" cy="325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1" name="Picture 14" descr="http://phandroid.s3.amazonaws.com/wp-content/uploads/2010/04/SK_telecom_OPEN_2006_emblem98_6011.jpg"/>
            <p:cNvPicPr>
              <a:picLocks noChangeAspect="1" noChangeArrowheads="1"/>
            </p:cNvPicPr>
            <p:nvPr/>
          </p:nvPicPr>
          <p:blipFill>
            <a:blip r:embed="rId8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524000" y="5029200"/>
              <a:ext cx="1022046" cy="410984"/>
            </a:xfrm>
            <a:prstGeom prst="rect">
              <a:avLst/>
            </a:prstGeom>
            <a:noFill/>
          </p:spPr>
        </p:pic>
        <p:pic>
          <p:nvPicPr>
            <p:cNvPr id="95" name="Picture 4" descr="https://si0.twimg.com/profile_images/483028319/ExxonMobil3.png"/>
            <p:cNvPicPr>
              <a:picLocks noChangeAspect="1" noChangeArrowheads="1"/>
            </p:cNvPicPr>
            <p:nvPr/>
          </p:nvPicPr>
          <p:blipFill>
            <a:blip r:embed="rId85"/>
            <a:srcRect/>
            <a:stretch>
              <a:fillRect/>
            </a:stretch>
          </p:blipFill>
          <p:spPr bwMode="auto">
            <a:xfrm>
              <a:off x="-6553200" y="5592334"/>
              <a:ext cx="762000" cy="408887"/>
            </a:xfrm>
            <a:prstGeom prst="rect">
              <a:avLst/>
            </a:prstGeom>
            <a:noFill/>
          </p:spPr>
        </p:pic>
        <p:pic>
          <p:nvPicPr>
            <p:cNvPr id="101" name="Picture 56" descr="http://www.en.payu.cz/sites/czech/files/pictures/sberbank_logo.jpg"/>
            <p:cNvPicPr>
              <a:picLocks noChangeAspect="1" noChangeArrowheads="1"/>
            </p:cNvPicPr>
            <p:nvPr/>
          </p:nvPicPr>
          <p:blipFill>
            <a:blip r:embed="rId86"/>
            <a:srcRect/>
            <a:stretch>
              <a:fillRect/>
            </a:stretch>
          </p:blipFill>
          <p:spPr bwMode="auto">
            <a:xfrm>
              <a:off x="-12877800" y="5765804"/>
              <a:ext cx="762000" cy="253964"/>
            </a:xfrm>
            <a:prstGeom prst="rect">
              <a:avLst/>
            </a:prstGeom>
            <a:noFill/>
          </p:spPr>
        </p:pic>
        <p:pic>
          <p:nvPicPr>
            <p:cNvPr id="102" name="Picture 50" descr="http://www.ing.com/static/ingdotcompresentation/static/images/ING_lion_RGB_200x200.png"/>
            <p:cNvPicPr>
              <a:picLocks noChangeAspect="1" noChangeArrowheads="1"/>
            </p:cNvPicPr>
            <p:nvPr/>
          </p:nvPicPr>
          <p:blipFill>
            <a:blip r:embed="rId87"/>
            <a:srcRect/>
            <a:stretch>
              <a:fillRect/>
            </a:stretch>
          </p:blipFill>
          <p:spPr bwMode="auto">
            <a:xfrm>
              <a:off x="3962400" y="5486400"/>
              <a:ext cx="533400" cy="533400"/>
            </a:xfrm>
            <a:prstGeom prst="rect">
              <a:avLst/>
            </a:prstGeom>
            <a:noFill/>
          </p:spPr>
        </p:pic>
        <p:pic>
          <p:nvPicPr>
            <p:cNvPr id="110" name="Picture 26" descr="http://www.popandroll.com/coke-art/Coca-Cola_Logo_Script.jpg"/>
            <p:cNvPicPr>
              <a:picLocks noChangeAspect="1" noChangeArrowheads="1"/>
            </p:cNvPicPr>
            <p:nvPr/>
          </p:nvPicPr>
          <p:blipFill>
            <a:blip r:embed="rId88"/>
            <a:srcRect/>
            <a:stretch>
              <a:fillRect/>
            </a:stretch>
          </p:blipFill>
          <p:spPr bwMode="auto">
            <a:xfrm>
              <a:off x="-939072" y="5562600"/>
              <a:ext cx="1206896" cy="457200"/>
            </a:xfrm>
            <a:prstGeom prst="rect">
              <a:avLst/>
            </a:prstGeom>
            <a:noFill/>
          </p:spPr>
        </p:pic>
        <p:pic>
          <p:nvPicPr>
            <p:cNvPr id="111" name="Picture 14" descr="http://www.lukoil.be/images/splash_logo3.gif"/>
            <p:cNvPicPr>
              <a:picLocks noChangeAspect="1" noChangeArrowheads="1"/>
            </p:cNvPicPr>
            <p:nvPr/>
          </p:nvPicPr>
          <p:blipFill>
            <a:blip r:embed="rId89"/>
            <a:srcRect/>
            <a:stretch>
              <a:fillRect/>
            </a:stretch>
          </p:blipFill>
          <p:spPr bwMode="auto">
            <a:xfrm>
              <a:off x="1447800" y="5029200"/>
              <a:ext cx="321132" cy="409608"/>
            </a:xfrm>
            <a:prstGeom prst="rect">
              <a:avLst/>
            </a:prstGeom>
            <a:noFill/>
          </p:spPr>
        </p:pic>
        <p:pic>
          <p:nvPicPr>
            <p:cNvPr id="112" name="Picture 4" descr="http://policymed.typepad.com/.a/6a00e5520572bb88340176166d3066970c-pi"/>
            <p:cNvPicPr>
              <a:picLocks noChangeAspect="1" noChangeArrowheads="1"/>
            </p:cNvPicPr>
            <p:nvPr/>
          </p:nvPicPr>
          <p:blipFill>
            <a:blip r:embed="rId90"/>
            <a:srcRect/>
            <a:stretch>
              <a:fillRect/>
            </a:stretch>
          </p:blipFill>
          <p:spPr bwMode="auto">
            <a:xfrm>
              <a:off x="1905000" y="5029200"/>
              <a:ext cx="421004" cy="263128"/>
            </a:xfrm>
            <a:prstGeom prst="rect">
              <a:avLst/>
            </a:prstGeom>
            <a:noFill/>
          </p:spPr>
        </p:pic>
        <p:pic>
          <p:nvPicPr>
            <p:cNvPr id="113" name="Picture 4" descr="http://admin.csrwire.com/system/profile_logos/12774/original/wmt_logo_2.JPG"/>
            <p:cNvPicPr>
              <a:picLocks noChangeAspect="1" noChangeArrowheads="1"/>
            </p:cNvPicPr>
            <p:nvPr/>
          </p:nvPicPr>
          <p:blipFill>
            <a:blip r:embed="rId91"/>
            <a:srcRect/>
            <a:stretch>
              <a:fillRect/>
            </a:stretch>
          </p:blipFill>
          <p:spPr bwMode="auto">
            <a:xfrm>
              <a:off x="1905000" y="5410200"/>
              <a:ext cx="1009623" cy="295274"/>
            </a:xfrm>
            <a:prstGeom prst="rect">
              <a:avLst/>
            </a:prstGeom>
            <a:noFill/>
          </p:spPr>
        </p:pic>
        <p:pic>
          <p:nvPicPr>
            <p:cNvPr id="115" name="Picture 10" descr="http://www.esginsider.com/downloads/apps/wp-content/uploads/2011/03/PetroChina_Logo.png"/>
            <p:cNvPicPr>
              <a:picLocks noChangeAspect="1" noChangeArrowheads="1"/>
            </p:cNvPicPr>
            <p:nvPr/>
          </p:nvPicPr>
          <p:blipFill>
            <a:blip r:embed="rId92"/>
            <a:srcRect/>
            <a:stretch>
              <a:fillRect/>
            </a:stretch>
          </p:blipFill>
          <p:spPr bwMode="auto">
            <a:xfrm>
              <a:off x="4572000" y="5562600"/>
              <a:ext cx="380969" cy="403181"/>
            </a:xfrm>
            <a:prstGeom prst="rect">
              <a:avLst/>
            </a:prstGeom>
            <a:noFill/>
          </p:spPr>
        </p:pic>
        <p:pic>
          <p:nvPicPr>
            <p:cNvPr id="116" name="Picture 8" descr="http://www.emersontech.net/wp-content/uploads/2011/09/comcast-logo.gif"/>
            <p:cNvPicPr>
              <a:picLocks noChangeAspect="1" noChangeArrowheads="1"/>
            </p:cNvPicPr>
            <p:nvPr/>
          </p:nvPicPr>
          <p:blipFill>
            <a:blip r:embed="rId93"/>
            <a:srcRect/>
            <a:stretch>
              <a:fillRect/>
            </a:stretch>
          </p:blipFill>
          <p:spPr bwMode="auto">
            <a:xfrm>
              <a:off x="-10896600" y="5238024"/>
              <a:ext cx="838200" cy="217533"/>
            </a:xfrm>
            <a:prstGeom prst="rect">
              <a:avLst/>
            </a:prstGeom>
            <a:noFill/>
          </p:spPr>
        </p:pic>
        <p:pic>
          <p:nvPicPr>
            <p:cNvPr id="117" name="Picture 26" descr="http://www.cyberchron.com/wordpress/wp-content/uploads/2013/01/boeing-logo.jpg"/>
            <p:cNvPicPr>
              <a:picLocks noChangeAspect="1" noChangeArrowheads="1"/>
            </p:cNvPicPr>
            <p:nvPr/>
          </p:nvPicPr>
          <p:blipFill>
            <a:blip r:embed="rId94"/>
            <a:srcRect/>
            <a:stretch>
              <a:fillRect/>
            </a:stretch>
          </p:blipFill>
          <p:spPr bwMode="auto">
            <a:xfrm>
              <a:off x="4572000" y="5029200"/>
              <a:ext cx="1463975" cy="321536"/>
            </a:xfrm>
            <a:prstGeom prst="rect">
              <a:avLst/>
            </a:prstGeom>
            <a:noFill/>
          </p:spPr>
        </p:pic>
        <p:pic>
          <p:nvPicPr>
            <p:cNvPr id="118" name="Picture 2" descr="http://upload.wikimedia.org/wikipedia/commons/thumb/f/ff/General_Electric_logo.svg/200px-General_Electric_logo.svg.png"/>
            <p:cNvPicPr>
              <a:picLocks noChangeAspect="1" noChangeArrowheads="1"/>
            </p:cNvPicPr>
            <p:nvPr/>
          </p:nvPicPr>
          <p:blipFill>
            <a:blip r:embed="rId95"/>
            <a:srcRect/>
            <a:stretch>
              <a:fillRect/>
            </a:stretch>
          </p:blipFill>
          <p:spPr bwMode="auto">
            <a:xfrm>
              <a:off x="6096000" y="5029200"/>
              <a:ext cx="533400" cy="533400"/>
            </a:xfrm>
            <a:prstGeom prst="rect">
              <a:avLst/>
            </a:prstGeom>
            <a:noFill/>
          </p:spPr>
        </p:pic>
        <p:pic>
          <p:nvPicPr>
            <p:cNvPr id="119" name="Picture 16" descr="http://images2.wikia.nocookie.net/__cb20121221081243/logopedia/images/9/92/Toyota_Logo_Newes.jpg"/>
            <p:cNvPicPr>
              <a:picLocks noChangeAspect="1" noChangeArrowheads="1"/>
            </p:cNvPicPr>
            <p:nvPr/>
          </p:nvPicPr>
          <p:blipFill>
            <a:blip r:embed="rId96"/>
            <a:srcRect/>
            <a:stretch>
              <a:fillRect/>
            </a:stretch>
          </p:blipFill>
          <p:spPr bwMode="auto">
            <a:xfrm>
              <a:off x="6705600" y="5029200"/>
              <a:ext cx="639870" cy="533400"/>
            </a:xfrm>
            <a:prstGeom prst="rect">
              <a:avLst/>
            </a:prstGeom>
            <a:noFill/>
          </p:spPr>
        </p:pic>
        <p:pic>
          <p:nvPicPr>
            <p:cNvPr id="120" name="Picture 14" descr="http://b-i.forbesimg.com/spleverage/files/2013/04/silver-apple-logo-apple-picture.jpg"/>
            <p:cNvPicPr>
              <a:picLocks noChangeAspect="1" noChangeArrowheads="1"/>
            </p:cNvPicPr>
            <p:nvPr/>
          </p:nvPicPr>
          <p:blipFill>
            <a:blip r:embed="rId97"/>
            <a:srcRect/>
            <a:stretch>
              <a:fillRect/>
            </a:stretch>
          </p:blipFill>
          <p:spPr bwMode="auto">
            <a:xfrm>
              <a:off x="8077200" y="5029200"/>
              <a:ext cx="533400" cy="623913"/>
            </a:xfrm>
            <a:prstGeom prst="rect">
              <a:avLst/>
            </a:prstGeom>
            <a:noFill/>
          </p:spPr>
        </p:pic>
        <p:pic>
          <p:nvPicPr>
            <p:cNvPr id="121" name="Picture 4" descr="http://www.northforkvue.com/logos/hsbc-logo.png"/>
            <p:cNvPicPr>
              <a:picLocks noChangeAspect="1" noChangeArrowheads="1"/>
            </p:cNvPicPr>
            <p:nvPr/>
          </p:nvPicPr>
          <p:blipFill>
            <a:blip r:embed="rId98"/>
            <a:srcRect/>
            <a:stretch>
              <a:fillRect/>
            </a:stretch>
          </p:blipFill>
          <p:spPr bwMode="auto">
            <a:xfrm>
              <a:off x="-11049000" y="5811492"/>
              <a:ext cx="914400" cy="213692"/>
            </a:xfrm>
            <a:prstGeom prst="rect">
              <a:avLst/>
            </a:prstGeom>
            <a:noFill/>
          </p:spPr>
        </p:pic>
        <p:pic>
          <p:nvPicPr>
            <p:cNvPr id="124" name="Picture 12" descr="http://www.giantoil.com/Images/chevron.png"/>
            <p:cNvPicPr>
              <a:picLocks noChangeAspect="1" noChangeArrowheads="1"/>
            </p:cNvPicPr>
            <p:nvPr/>
          </p:nvPicPr>
          <p:blipFill>
            <a:blip r:embed="rId99"/>
            <a:srcRect/>
            <a:stretch>
              <a:fillRect/>
            </a:stretch>
          </p:blipFill>
          <p:spPr bwMode="auto">
            <a:xfrm>
              <a:off x="-8534400" y="5486400"/>
              <a:ext cx="495300" cy="495300"/>
            </a:xfrm>
            <a:prstGeom prst="rect">
              <a:avLst/>
            </a:prstGeom>
            <a:noFill/>
          </p:spPr>
        </p:pic>
        <p:pic>
          <p:nvPicPr>
            <p:cNvPr id="125" name="Picture 12" descr="http://www.fcpablog.com/storage/bplogo.jpg?__SQUARESPACE_CACHEVERSION=1360604828649"/>
            <p:cNvPicPr>
              <a:picLocks noChangeAspect="1" noChangeArrowheads="1"/>
            </p:cNvPicPr>
            <p:nvPr/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-2438400" y="5486400"/>
              <a:ext cx="771525" cy="483811"/>
            </a:xfrm>
            <a:prstGeom prst="rect">
              <a:avLst/>
            </a:prstGeom>
            <a:noFill/>
          </p:spPr>
        </p:pic>
        <p:pic>
          <p:nvPicPr>
            <p:cNvPr id="126" name="Picture 6" descr="http://www.theautochannel.com/news/2012/11/01/055598-bmw-group-u-s-reports-october-2012-sales.1-lg.jpg"/>
            <p:cNvPicPr>
              <a:picLocks noChangeAspect="1" noChangeArrowheads="1"/>
            </p:cNvPicPr>
            <p:nvPr/>
          </p:nvPicPr>
          <p:blipFill>
            <a:blip r:embed="rId101"/>
            <a:srcRect/>
            <a:stretch>
              <a:fillRect/>
            </a:stretch>
          </p:blipFill>
          <p:spPr bwMode="auto">
            <a:xfrm>
              <a:off x="-1954530" y="5105400"/>
              <a:ext cx="430649" cy="319000"/>
            </a:xfrm>
            <a:prstGeom prst="rect">
              <a:avLst/>
            </a:prstGeom>
            <a:noFill/>
          </p:spPr>
        </p:pic>
        <p:pic>
          <p:nvPicPr>
            <p:cNvPr id="128" name="Picture 10" descr="http://www.digitaltrends.com/wp-content/uploads/2011/05/p4-1-att.jpg"/>
            <p:cNvPicPr>
              <a:picLocks noChangeAspect="1" noChangeArrowheads="1"/>
            </p:cNvPicPr>
            <p:nvPr/>
          </p:nvPicPr>
          <p:blipFill>
            <a:blip r:embed="rId102"/>
            <a:srcRect/>
            <a:stretch>
              <a:fillRect/>
            </a:stretch>
          </p:blipFill>
          <p:spPr bwMode="auto">
            <a:xfrm>
              <a:off x="-9601200" y="5486400"/>
              <a:ext cx="381000" cy="512056"/>
            </a:xfrm>
            <a:prstGeom prst="rect">
              <a:avLst/>
            </a:prstGeom>
            <a:noFill/>
          </p:spPr>
        </p:pic>
        <p:pic>
          <p:nvPicPr>
            <p:cNvPr id="129" name="Picture 18" descr="http://www.unilab.edu.br/wp-content/uploads/2013/02/Banco-do-Brasil-logo.jpg"/>
            <p:cNvPicPr>
              <a:picLocks noChangeAspect="1" noChangeArrowheads="1"/>
            </p:cNvPicPr>
            <p:nvPr/>
          </p:nvPicPr>
          <p:blipFill>
            <a:blip r:embed="rId103"/>
            <a:srcRect/>
            <a:stretch>
              <a:fillRect/>
            </a:stretch>
          </p:blipFill>
          <p:spPr bwMode="auto">
            <a:xfrm>
              <a:off x="-12039600" y="5029200"/>
              <a:ext cx="399081" cy="452803"/>
            </a:xfrm>
            <a:prstGeom prst="rect">
              <a:avLst/>
            </a:prstGeom>
            <a:noFill/>
          </p:spPr>
        </p:pic>
        <p:pic>
          <p:nvPicPr>
            <p:cNvPr id="130" name="Picture 6" descr="http://www.shellnews.net/images/Shell%20Logo.jpg"/>
            <p:cNvPicPr>
              <a:picLocks noChangeAspect="1" noChangeArrowheads="1"/>
            </p:cNvPicPr>
            <p:nvPr/>
          </p:nvPicPr>
          <p:blipFill>
            <a:blip r:embed="rId104"/>
            <a:srcRect/>
            <a:stretch>
              <a:fillRect/>
            </a:stretch>
          </p:blipFill>
          <p:spPr bwMode="auto">
            <a:xfrm>
              <a:off x="-9144000" y="5502714"/>
              <a:ext cx="550209" cy="51094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3461154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 Leadership</a:t>
            </a:r>
            <a:endParaRPr lang="en-US" dirty="0"/>
          </a:p>
        </p:txBody>
      </p:sp>
      <p:pic>
        <p:nvPicPr>
          <p:cNvPr id="3" name="Picture 2" descr="Q4_time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5" y="931334"/>
            <a:ext cx="18163613" cy="529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468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2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0.99497 2.22222E-6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Wide Product Range for </a:t>
            </a:r>
            <a:r>
              <a:rPr lang="en-US" dirty="0"/>
              <a:t>E</a:t>
            </a:r>
            <a:r>
              <a:rPr lang="en-US" dirty="0" smtClean="0"/>
              <a:t>very Segments</a:t>
            </a:r>
            <a:endParaRPr lang="en-US" dirty="0"/>
          </a:p>
        </p:txBody>
      </p: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755759"/>
              </p:ext>
            </p:extLst>
          </p:nvPr>
        </p:nvGraphicFramePr>
        <p:xfrm>
          <a:off x="139200" y="1245972"/>
          <a:ext cx="8901469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083605"/>
                <a:gridCol w="1083605"/>
                <a:gridCol w="1083605"/>
                <a:gridCol w="1083605"/>
                <a:gridCol w="1083605"/>
                <a:gridCol w="1083605"/>
                <a:gridCol w="1083605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Chassis &amp; Blades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60882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80" y="3225806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627" y="3919609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30" y="4012147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755174" y="3773662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70403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73" y="4015802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133" y="4008016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7330086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rpBrochGraphics-4q2013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CorpBrochGraphics-4q2013.thmx</Template>
  <TotalTime>32093</TotalTime>
  <Words>856</Words>
  <Application>Microsoft Macintosh PowerPoint</Application>
  <PresentationFormat>On-screen Show (4:3)</PresentationFormat>
  <Paragraphs>302</Paragraphs>
  <Slides>22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CorpBrochGraphics-4q2013</vt:lpstr>
      <vt:lpstr>Fortinet Corporate Overview</vt:lpstr>
      <vt:lpstr>Company Introduction</vt:lpstr>
      <vt:lpstr>Global Success with Diversified Products</vt:lpstr>
      <vt:lpstr>Fortinet’s Yearly Growth</vt:lpstr>
      <vt:lpstr>IDC Network Security Market Evolution</vt:lpstr>
      <vt:lpstr>Fortinet 3rd Largest Network Security Vendor</vt:lpstr>
      <vt:lpstr>Global Customers</vt:lpstr>
      <vt:lpstr>Innovation Leadership</vt:lpstr>
      <vt:lpstr>Wide Product Range for Every Segments</vt:lpstr>
      <vt:lpstr>Fortinet Advantage: Performance</vt:lpstr>
      <vt:lpstr>Fortinet Advantage: Security</vt:lpstr>
      <vt:lpstr>Fortinet Advantage: Consolidation</vt:lpstr>
      <vt:lpstr>Solutions</vt:lpstr>
      <vt:lpstr>NSS Security Value Map for NGFW</vt:lpstr>
      <vt:lpstr>NSS Security Value Map for Firewall</vt:lpstr>
      <vt:lpstr>NSS Security Value Map for IPS</vt:lpstr>
      <vt:lpstr>Gartner Magic Quadrant Unified Threat Management</vt:lpstr>
      <vt:lpstr>IXIA/BreakingPoint Testing World’s Fastest Firewall &amp; Resiliency Score</vt:lpstr>
      <vt:lpstr>Feature &amp; Certification Comparison  No One Comes Close</vt:lpstr>
      <vt:lpstr>FortiGuard™ and FortiCare™  Unmatched Global Protection and Support</vt:lpstr>
      <vt:lpstr>End-to-End Security Solutions  </vt:lpstr>
      <vt:lpstr>PowerPoint Presentation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Patrick Bedwell</cp:lastModifiedBy>
  <cp:revision>1557</cp:revision>
  <cp:lastPrinted>2009-05-09T00:21:53Z</cp:lastPrinted>
  <dcterms:created xsi:type="dcterms:W3CDTF">2012-01-26T23:40:20Z</dcterms:created>
  <dcterms:modified xsi:type="dcterms:W3CDTF">2013-12-12T21:59:09Z</dcterms:modified>
</cp:coreProperties>
</file>